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hwabplann.com/" TargetMode="External"/><Relationship Id="rId3" Type="http://schemas.openxmlformats.org/officeDocument/2006/relationships/hyperlink" Target="http://www.schwabplann.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0B7E2D6ektrSHVkktcW1hVWFhM0E/view?usp=sharin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How many of you want to move out of your family home?</a:t>
            </a:r>
            <a:endParaRPr sz="1200"/>
          </a:p>
          <a:p>
            <a:pPr indent="0" lvl="0" marL="0" rtl="0" algn="l">
              <a:spcBef>
                <a:spcPts val="0"/>
              </a:spcBef>
              <a:spcAft>
                <a:spcPts val="0"/>
              </a:spcAft>
              <a:buNone/>
            </a:pPr>
            <a:r>
              <a:rPr lang="en-US" sz="1200"/>
              <a:t>When?</a:t>
            </a:r>
            <a:endParaRPr sz="1200"/>
          </a:p>
          <a:p>
            <a:pPr indent="0" lvl="0" marL="0" rtl="0" algn="l">
              <a:spcBef>
                <a:spcPts val="0"/>
              </a:spcBef>
              <a:spcAft>
                <a:spcPts val="0"/>
              </a:spcAft>
              <a:buNone/>
            </a:pPr>
            <a:r>
              <a:rPr lang="en-US" sz="1200"/>
              <a:t>Let's brainstorm what you need to know before you move:</a:t>
            </a:r>
            <a:endParaRPr sz="1200"/>
          </a:p>
        </p:txBody>
      </p:sp>
      <p:sp>
        <p:nvSpPr>
          <p:cNvPr id="58" name="Google Shape;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11cb13e3a1_0_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There are probably many things you planned on doing with your home and life on your own. But one of the things most young people don’t think about doing once they turn 18 is getting involved in politics. It’s not only your right, but it’s your responsibility to know what’s happening and who is making the decisions. It’s not only your right, but it’s your responsibility to know what’s happening and who is making the decisions. </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How are the taxes used?</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Who is running the city where you live?</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How are the schools funded?</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How high are tax rates for the lower and middle class?</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Do the politicians work on issues that make the world a better place for your children? </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Or are they unproductive and stagnant?</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1100">
                <a:solidFill>
                  <a:schemeClr val="dk1"/>
                </a:solidFill>
                <a:latin typeface="Calibri"/>
                <a:ea typeface="Calibri"/>
                <a:cs typeface="Calibri"/>
                <a:sym typeface="Calibri"/>
              </a:rPr>
              <a:t>Find something you care about and then voice your opinion. Write letters to the decision makers, lobby, petition and most importantly vote! You can make a difference! What are some current issues people are talking about in your state?</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Same sex marriage</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legalization of marijuana</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tax policies </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voting rights of all people</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water shortage in California</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transportation funds to fix our broken infrastructure</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Medicaid budgets that threaten the Affordable Care Act</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carbon emissions and climate change</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1" name="Google Shape;141;g11cb13e3a1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11cb13e3a1_0_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Figure out your housing budget. Best rule of thumb is 30% of your net income (take home pay).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Consider the following when choosing a location: distance to work, school districts, safe neighborhood,</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Always ask friends and family if they know of any available places.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Check Craig’s List or Padmapper.com for apartment locator.</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Take time to check each potential apartment. Do the faucets work? Do the windows lock? Is it clean and odor free? Does is come with appliances?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You will complete a rental application and must have proof of employment and photo ID. You will also need to know your bank account information, previous addresses, and references.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The landlord will do a credit check to verify employment, credit history, credit score and criminal background.</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The Lease Agreement is a legal contract which outlines the rules and expectations that the landlord and tenant promise to follow.</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Security deposit is required and will be used if you damage the unit or move leave while owing rent.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Public Housing Programs are available and include Metropolitan Housing Authority and other low income housing organizations.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50" name="Google Shape;150;g11cb13e3a1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11cb13e3a1_0_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Think of the people you know who have retired. Are they living on a lower fixed income? Social security and pension plans alone are not enough to live on. You haven’t even started your career yet but when you do you’ll need to start planning for retirement! According to</a:t>
            </a:r>
            <a:r>
              <a:rPr lang="en-US" sz="1100">
                <a:solidFill>
                  <a:schemeClr val="dk1"/>
                </a:solidFill>
                <a:uFill>
                  <a:noFill/>
                </a:uFill>
                <a:latin typeface="Calibri"/>
                <a:ea typeface="Calibri"/>
                <a:cs typeface="Calibri"/>
                <a:sym typeface="Calibri"/>
                <a:hlinkClick r:id="rId2"/>
              </a:rPr>
              <a:t> </a:t>
            </a:r>
            <a:r>
              <a:rPr lang="en-US" sz="1100" u="sng">
                <a:solidFill>
                  <a:schemeClr val="hlink"/>
                </a:solidFill>
                <a:latin typeface="Calibri"/>
                <a:ea typeface="Calibri"/>
                <a:cs typeface="Calibri"/>
                <a:sym typeface="Calibri"/>
                <a:hlinkClick r:id="rId3"/>
              </a:rPr>
              <a:t>www.schwabplann.com</a:t>
            </a:r>
            <a:r>
              <a:rPr lang="en-US" sz="1100">
                <a:solidFill>
                  <a:schemeClr val="dk1"/>
                </a:solidFill>
                <a:latin typeface="Calibri"/>
                <a:ea typeface="Calibri"/>
                <a:cs typeface="Calibri"/>
                <a:sym typeface="Calibri"/>
              </a:rPr>
              <a:t> , for every 5 years you put off investing for retirement you will have to double your monthly investing amount to achieve the retirement income needed to sustain independence as a retiree.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Not only are you trying to figure out how much income you need to support yourself and your family over the next 45 – 50 years, but you’re estimating how much you’ll need to maintain a particular retirement lifestyle. Do you plan on staying in your home, having the mortgage paid off, and living a modest </a:t>
            </a:r>
            <a:r>
              <a:rPr lang="en-US" sz="1100">
                <a:solidFill>
                  <a:schemeClr val="dk1"/>
                </a:solidFill>
                <a:latin typeface="Calibri"/>
                <a:ea typeface="Calibri"/>
                <a:cs typeface="Calibri"/>
                <a:sym typeface="Calibri"/>
              </a:rPr>
              <a:t>lifestyle</a:t>
            </a:r>
            <a:r>
              <a:rPr lang="en-US" sz="1100">
                <a:solidFill>
                  <a:schemeClr val="dk1"/>
                </a:solidFill>
                <a:latin typeface="Calibri"/>
                <a:ea typeface="Calibri"/>
                <a:cs typeface="Calibri"/>
                <a:sym typeface="Calibri"/>
              </a:rPr>
              <a:t>? Or do you plan on traveling, golfing, and living in a retirement community?</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3F3F3F"/>
              </a:buClr>
              <a:buFont typeface="Verdana"/>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3F3F3F"/>
              </a:buClr>
              <a:buFont typeface="Verdana"/>
              <a:buNone/>
            </a:pPr>
            <a:r>
              <a:rPr lang="en-US" sz="1100">
                <a:solidFill>
                  <a:schemeClr val="dk1"/>
                </a:solidFill>
                <a:latin typeface="Calibri"/>
                <a:ea typeface="Calibri"/>
                <a:cs typeface="Calibri"/>
                <a:sym typeface="Calibri"/>
              </a:rPr>
              <a:t>Do You Want to be a </a:t>
            </a:r>
            <a:r>
              <a:rPr lang="en-US" sz="1100">
                <a:solidFill>
                  <a:schemeClr val="dk1"/>
                </a:solidFill>
                <a:latin typeface="Calibri"/>
                <a:ea typeface="Calibri"/>
                <a:cs typeface="Calibri"/>
                <a:sym typeface="Calibri"/>
              </a:rPr>
              <a:t>Millionaire</a:t>
            </a:r>
            <a:r>
              <a:rPr lang="en-US" sz="1100">
                <a:solidFill>
                  <a:schemeClr val="dk1"/>
                </a:solidFill>
                <a:latin typeface="Calibri"/>
                <a:ea typeface="Calibri"/>
                <a:cs typeface="Calibri"/>
                <a:sym typeface="Calibri"/>
              </a:rPr>
              <a:t>?</a:t>
            </a:r>
            <a:endParaRPr sz="11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sz="1100">
                <a:solidFill>
                  <a:schemeClr val="dk1"/>
                </a:solidFill>
                <a:latin typeface="Calibri"/>
                <a:ea typeface="Calibri"/>
                <a:cs typeface="Calibri"/>
                <a:sym typeface="Calibri"/>
              </a:rPr>
              <a:t>Follow the 80/20 rule</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Put 80 percent of your income towards living expenses, save the rest.</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Example: 20 year old makes $30,000, saves 20 percent annually = $6000.</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By age 65, with an annual compound interest of 5 percent, you will have $1,037,868</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When you retire most expenses will decrease: taxes, savings expenses, shelter, education, apparel and transportation. However, there will be cost increases for health care, utilities, and entertainment. Most financial planners estimate a replacement wage ratio of 70% - 80%.</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banking institutions do not pay a very high interest rate so you will need to seek long-term investments like stocks, bonds and mutual funds. Also, take advantage of workplace retirement plans and IRAs.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59" name="Google Shape;159;g11cb13e3a1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11cb13e3a1_0_6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Every budget should have a little bit of money set aside for family fun.  If you need a larger amount of money for a trip or day at a theme park then saving money over time can make that happen without disrupting your budget. </a:t>
            </a:r>
            <a:r>
              <a:rPr i="1" lang="en-US" sz="1100">
                <a:solidFill>
                  <a:schemeClr val="dk1"/>
                </a:solidFill>
                <a:latin typeface="Calibri"/>
                <a:ea typeface="Calibri"/>
                <a:cs typeface="Calibri"/>
                <a:sym typeface="Calibri"/>
              </a:rPr>
              <a:t>Recreation is important for families and brings everyone closer together.</a:t>
            </a:r>
            <a:endParaRPr i="1"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Try to find some things that cost little or no money: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Swimming</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Zoo</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Movies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Museums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Playing board games, cards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Renting movies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Library story time or summer reading programs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Take walks in the </a:t>
            </a:r>
            <a:r>
              <a:rPr lang="en-US" sz="1100">
                <a:solidFill>
                  <a:schemeClr val="dk1"/>
                </a:solidFill>
                <a:latin typeface="Calibri"/>
                <a:ea typeface="Calibri"/>
                <a:cs typeface="Calibri"/>
                <a:sym typeface="Calibri"/>
              </a:rPr>
              <a:t>metroparks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Go to a park with playground equipment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Make a </a:t>
            </a:r>
            <a:r>
              <a:rPr lang="en-US" sz="1100">
                <a:solidFill>
                  <a:schemeClr val="dk1"/>
                </a:solidFill>
                <a:latin typeface="Calibri"/>
                <a:ea typeface="Calibri"/>
                <a:cs typeface="Calibri"/>
                <a:sym typeface="Calibri"/>
              </a:rPr>
              <a:t>playdate</a:t>
            </a:r>
            <a:r>
              <a:rPr lang="en-US" sz="1100">
                <a:solidFill>
                  <a:schemeClr val="dk1"/>
                </a:solidFill>
                <a:latin typeface="Calibri"/>
                <a:ea typeface="Calibri"/>
                <a:cs typeface="Calibri"/>
                <a:sym typeface="Calibri"/>
              </a:rPr>
              <a:t> with other children</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Get family &amp; friends together for a cookout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Go camping in the backyard</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Have a bonfire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Winter activities (snowman, sledding)</a:t>
            </a:r>
            <a:endParaRPr sz="1100">
              <a:solidFill>
                <a:schemeClr val="dk2"/>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68" name="Google Shape;168;g11cb13e3a1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11cb13e3a1_0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 will need insurance for several areas of your life. Some are even required by law. Insurance gives you protection against financial loss in exchange for a fee known as the premium.</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Motor insurance- includes comprehensive, third party, or fire/theft.</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Renter’s insurance- covers the replacement of your property within a dwelling you are renting.</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Household insurance- provides coverage against loss due to fire, lightening, exposure, natural disaster, or damage from burst pipes.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Health insurance will protect you from high medical costs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Prescription</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Dental</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Vision</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Critical illness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Disability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Life insurance – pays an amount of money to the beneficiaries in the event of death of the insured.</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177" name="Google Shape;177;g11cb13e3a1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11cb13e3a1_0_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Taking care of clothes will make them last longer and look nice.</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All new clothing should be washed before wearing.</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Read and follow the care labels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Sort clothes by color, amount of soil, type of fabric, size of item. Washing heavy denim jeans or towels with t- shirts, summer skirts or dresses will damage the lighter weight fabric.</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Close all zippers and hooks. These can snag or cut other clothes.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Pretreat stains as soon as possible.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Use the proper amount and type of laundry product, water temperature, and washing action. High agitation or spin could damage delicate clothing.</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Dry according to the care label</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Promptly hang or fold neatly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Spot removal for baby stains (baby food, formula, spit-up) will take special treatment. Bleach is too harsh for their skin!</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Place tiny or delicate items in a mesh bag so they don’t get lost or damaged.</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If you take care of your clothes you can earn more money</a:t>
            </a:r>
            <a:endParaRPr i="1" sz="1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when going to consignment shops!</a:t>
            </a:r>
            <a:endParaRPr i="1"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6" name="Google Shape;186;g11cb13e3a1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11cb13e3a1_0_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What would you do it the toilet kept running or over flowed?  Would you know how to turn off the water? People end up paying expensive costs for repair services on things that they could easily fix themselves.  Check online for DIY information or ask the salespeople at your local hardware store.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 should have some basic household tools for minor repairs to the dwelling or your furnishings. Can you think of examples how you could use the following tools in your home?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Hammer</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Screwdriver</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 Pliers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Nails, screws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Super glue, wood glue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If you are a renter, then call the landlord for repairs to your unit.</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Tools may come in handy for crafts and hobbies too!</a:t>
            </a:r>
            <a:endParaRPr i="1"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5" name="Google Shape;195;g11cb13e3a1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11cb13e3a1_0_9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If you fall flat on your face with your creditors life will be difficult.</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Your fixed expenses are usually due on the same day each month and the amount of payment will stay the same. But a credit card balance can change from month to month depending on your spending activity.</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 should set up an organized system to help you pay your bills on time. You might want to process these payments every Sunday evening. If you’re mailing the payments then you must allow at least a week for the payment to arrive and get processed. Or you could set up automatic payments with each company online and the payments will be deducted from your bank account. You just have to remember to have money in the account before the date of payment or you will be overdrawn. For a fee, some banks offer to transfer money from savings to the checking account to avoid an overdraft and then charging you for NSF (non-sufficient funds).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When you miss payments or bounce checks creditors will forward this information to a credit reporting agency and points will be deducted, affecting your credit score. A lower credit rating can have a negative impact on several areas of your life: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Potential and current employers can view the report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Credit card and Loan institutions will evaluate your rating</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Landlords can review your credit rating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Mobile service providers and utility companies check credit ratings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4" name="Google Shape;204;g11cb13e3a1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11cb13e3a1_0_1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So, you want to visit Niagara Falls, Canada and need a passport? You’ll have to present proof of address (utility bills or valid driver’s license) and a birth certificate. Do you know exactly where yours is located at this very moment?  Many things are now received and stored electronically but you will still need a filing system for important documents.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Bank records – checking and savings accounts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Budgeting records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Credit cards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Educational records, transcripts, diplomas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Investments – stocks, bonds, trusts, retirement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Genealogy- birth, medical history  and death records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Health records – immunizations, illnesses, treatments, billing invoices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Income and employment records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Insurance policies – home, health, motor</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Mortgages and loans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Personal- wills, birth death certificates, social security cards, marriage certificates, baptisms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Taxes – donations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Real estate – deeds, rental – lease agreement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Receipts – in case you need to return an item</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Warranties – for household products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p>
        </p:txBody>
      </p:sp>
      <p:sp>
        <p:nvSpPr>
          <p:cNvPr id="213" name="Google Shape;213;g11cb13e3a1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11cb13e3a1_0_1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There are many “possessions” adults accumulate over time and most of them will eventually break or stop working. Sometimes this will cause a huge inconvenience and can be expensive to fix or replace. An example of a major Budget Buster is when the transmission goes out on your car. A minor Budget Buster is when you’re invited to a wedding and need a gift.</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best way to be prepared for Budget Busters is to have a substantial amount of money in your savings account and to deposit money in savings on a regular basis. Use the money in savings for emergencies only.</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 can prevent Budget Busters by planning for many events that will come up:</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Start a Christmas savings for gifts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Start saving for a trip or vacation</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Save money from your grocery budget for the Thanksgiving dinner you will be hosting at your house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Save money from your clothing budget for winter clothes.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Saving for a down payment on your first home.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223" name="Google Shape;223;g11cb13e3a1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want to move out because you feel mature and ready or are you trying to avoid rules and restrictions from parents? Print this questionnaire - </a:t>
            </a:r>
            <a:r>
              <a:rPr lang="en-US" sz="1100" u="sng">
                <a:solidFill>
                  <a:schemeClr val="hlink"/>
                </a:solidFill>
                <a:latin typeface="Calibri"/>
                <a:ea typeface="Calibri"/>
                <a:cs typeface="Calibri"/>
                <a:sym typeface="Calibri"/>
                <a:hlinkClick r:id="rId2"/>
              </a:rPr>
              <a:t>100 questions to ask about moving</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Ask yourself these questions: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have a job?</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Can you hold down a job?</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Where do you want to live?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How much income do you have?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What expenses do you currently owe?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What’s your credit rating?</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have a bank account?</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have transportation?</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Will you have a </a:t>
            </a:r>
            <a:r>
              <a:rPr lang="en-US" sz="1100">
                <a:solidFill>
                  <a:schemeClr val="dk1"/>
                </a:solidFill>
                <a:latin typeface="Calibri"/>
                <a:ea typeface="Calibri"/>
                <a:cs typeface="Calibri"/>
                <a:sym typeface="Calibri"/>
              </a:rPr>
              <a:t>roommate</a:t>
            </a:r>
            <a:r>
              <a:rPr lang="en-US"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How much money do you have saved?</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own household items?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know how to plan and prepare meals?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How will you do your laundry?</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Who will care for your child?</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Can you get yourself up each morning?</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Can you do household chores on your own?</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mind being alone?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Do you have reliable child care?</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Would you understand the lease agreement?</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Could you take care of yourself if sick?</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66" name="Google Shape;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11cb13e3a1_0_1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Someday you’ll move into your first home. How exciting! Before you make it your very own you’ll need to make a spending plan. You may have to start out with used items but saving for the new furniture is a great financial goal.</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Measure the area available in your home before shopping for a piece of furniture.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Draw a floor plan and determine the size and type of furniture you’re looking for.</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Make sure furniture will fit through doorways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Go to thrift shops, yard sales and discount stores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Ask family for used furniture they no longer need.</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Check Facebook for local community sales sites.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Learn how to decorate on a dime by making your own accessories and decorations (check Pinterest for ideas).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2" name="Google Shape;232;g11cb13e3a1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11cb13e3a1_0_1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One of the most important parts of budgeting is reflecting on your spending habits and determining if you need to make adjustments. You may discover that you’re taking money out of savings to pay for living expenses.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Your spending habits will show what’s really important to you. Some people want to stay out of debt, others want to travel, or save for a home. Some people live in the moment and spend on impulse.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Are you living within your means? Or do you continue to run out of money because of overspending?</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Can you cut back in some areas like clothing and entertainment?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Can you cut grocery costs by shopping in another location?</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Can you drive less to save gas money?</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Do you need to get another job to make ends meet?</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Try to be more mindful of your spending habits.</a:t>
            </a:r>
            <a:endParaRPr i="1"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1" name="Google Shape;241;g11cb13e3a1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11cb13e3a1_0_1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 can learn to save money on groceries, clothing, vacations, and haircuts. Just about anything!</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Here are some tips: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Be aware of your budget and stay within your allotted amount for all expenses.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Avoid impulsive buying. Be careful of products placed near registers.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Make a list for groceries or the clothing items you’re looking for and stick to it.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Check the quality. If it’s going to break after one use then it’s not worth the cost savings.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Watch for seasonal sales for particular items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Buy clothing at the end of the season.</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Clip coupons from newspapers, mailings and check online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Avoid buying items on shelves at eye level where high priced items are kept.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Comparison shop. There’s an app for that!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Purchase store brands instead of name brand items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Don’t shop for groceries on an empty stomach</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Buy second hand at thrift stores, Goodwill, consignment shops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250" name="Google Shape;250;g11cb13e3a1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11cb13e3a1_0_1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When you manage your time you can gain control of your life. You can be the one who can decide what and when most things can be done instead of waiting for things to happen. Time is really in your hands.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Learn to plan ahead</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Evaluate what needs to be done each day</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Make to-do lists, prioritize and check off</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Keep track of appointments on a calendar or your device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Learn to say no</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Learn to delegate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Stay organized</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Develop a routine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Use digital technology for time management needs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i="1" lang="en-US" sz="1100">
                <a:solidFill>
                  <a:schemeClr val="dk1"/>
                </a:solidFill>
                <a:latin typeface="Calibri"/>
                <a:ea typeface="Calibri"/>
                <a:cs typeface="Calibri"/>
                <a:sym typeface="Calibri"/>
              </a:rPr>
              <a:t>Try this visual: Materials needed - a jar, rocks, sand, water</a:t>
            </a:r>
            <a:endParaRPr i="1"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If rocks represent your important tasks and a jar represents your time what would happen if you filled the jar with rocks. Would you have time to do other things?</a:t>
            </a:r>
            <a:endParaRPr i="1"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Yes, if the less important tasks were represented by sand, you could fill the jar with plenty of other activities that surround the most important tasks. After the rocks and sand is there any more time left for the automatic tasks you do in a given day? </a:t>
            </a:r>
            <a:endParaRPr i="1"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Yes, if you poured water in the jar is would flow easily between your important tasks and other activities.</a:t>
            </a:r>
            <a:endParaRPr i="1"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59" name="Google Shape;259;g11cb13e3a1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11cb13e3a1_0_1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 will need to start building your credit rating in slow and manageable steps. To have a FICO score you have to have an account open and a creditor reporting activity for at least six months. Keeping your credit history in good standing is vital to establishing financial well-being.</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Apply for and use a secured credit card which is backed by cash up-front. Purchase one item of at least $100 and then make three consecutive payments over the next three months.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Apply for a Credit Builder Loan. The money you borrow will be held by a lender and will be released after the loan is paid.</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Get a co-signer, usually a relative, helping you get a loan.</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Become an authorized user on someone’s credit card</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Types of credit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Installment credit – fixed payment. Set up an auto payment online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Revolving credit – retail, financial institutions that issue credit cards.</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Shop for credit – evaluate and compare the annual percentage rate (APR), finance charges, annual fees, credit limit, late payment and grace period.</a:t>
            </a:r>
            <a:endParaRPr i="1"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268" name="Google Shape;268;g11cb13e3a1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11cb13e3a1_0_1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The path may seem long but there is a bright future ahead.</a:t>
            </a:r>
            <a:endParaRPr sz="1100">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Before you can set goals for the things you want in life you have to look at the big picture and see yourself in the future. Will you be married? Where would you like to live? Will you have children? What kind of hobbies will you have? Will you own your own business or work for someone else? What kind of car will you drive? Will you own your own house or apartment? Will you go to college to obtain the skills for your career?</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Try this visualization activity:</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Imagine your life as you would like it to be 10 years from now when you are grown up and out of school.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It is morning and you have just awakened. What do you see?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Now you go to your closet to get dressed. What do you see in your closet? What do you choose to wear to work today?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Now you are eating breakfast. What do you see?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You are now ready to leave for work. Where do you go? How do you get there?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Who do you see in your workplace? What are they doing?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What are your feelings about the work you are doing?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It is now lunchtime. What are you doing? How long do you take for lunch?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You are now at work and it is close to the end of the day. What are you doing? What time is it? PAUSE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Where are you going now that work is finished?</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r>
              <a:rPr i="1" lang="en-US" sz="1100">
                <a:solidFill>
                  <a:schemeClr val="dk1"/>
                </a:solidFill>
                <a:latin typeface="Calibri"/>
                <a:ea typeface="Calibri"/>
                <a:cs typeface="Calibri"/>
                <a:sym typeface="Calibri"/>
              </a:rPr>
              <a:t>It’s important to do this activity periodically and it’s perfectly normal to change your goals throughout your life.</a:t>
            </a:r>
            <a:endParaRPr i="1"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77" name="Google Shape;277;g11cb13e3a1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11cb13e3a1_0_1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Don’t be guilty of this crime!</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All housekeeping chores will be your responsibility to keep your home safe and sanitary for your family.</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Daily chores include making your bed, picking up clothes, straightening up living space, doing dishes, sweeping the floors.</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Weekly chores include changing sheets, cleaning bathroom, dusting, vacuuming, mopping floors, laundry.</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Don’t forget to clean out the fridge. Throw away leftovers more than 3 days old. Wipe down all surfaces with warm, soapy water.</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Laundry </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Kitchen stove top, oven, exhaust/fan</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Windows, check screens for safety issues.</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Use green cleaning or natural products to make your child’s environment healthier. Check online for recipes to make natural cleaning products.</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86" name="Google Shape;286;g11cb13e3a1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11cb13e3a1_0_1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How many “friends” do you have on Facebook?</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100">
                <a:solidFill>
                  <a:schemeClr val="dk1"/>
                </a:solidFill>
                <a:latin typeface="Calibri"/>
                <a:ea typeface="Calibri"/>
                <a:cs typeface="Calibri"/>
                <a:sym typeface="Calibri"/>
              </a:rPr>
              <a:t>How many friends can one person handle?</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i="1" lang="en-US" sz="1100">
                <a:solidFill>
                  <a:schemeClr val="dk1"/>
                </a:solidFill>
                <a:latin typeface="Calibri"/>
                <a:ea typeface="Calibri"/>
                <a:cs typeface="Calibri"/>
                <a:sym typeface="Calibri"/>
              </a:rPr>
              <a:t>Oxford University Professor, Robin Dunbar </a:t>
            </a:r>
            <a:r>
              <a:rPr i="1" lang="en-US" sz="1100">
                <a:solidFill>
                  <a:schemeClr val="dk1"/>
                </a:solidFill>
                <a:highlight>
                  <a:srgbClr val="FFFFFF"/>
                </a:highlight>
                <a:latin typeface="Calibri"/>
                <a:ea typeface="Calibri"/>
                <a:cs typeface="Calibri"/>
                <a:sym typeface="Calibri"/>
              </a:rPr>
              <a:t>asserts that the part of the brain used for conscious thought and language, the neocortex, limits us to managing 150 friends, no matter how sociable we are.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There are four main types of relationships you will have in life: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Family</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Friendship</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Romantic</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Professional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It takes a tremendous amount of time and energy to develop and maintain healthy relationships. The most important factors in all relationships are communication, respect and trust. You must have the freedom to be yourself, share your feelings, beliefs and values, have common interests and be able to laugh together.</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Unhealthy relationships generally start out good but unresolved conflict may lead to negative situations: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Making degrading or threatening comments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Ignoring or isolating you</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Physically abusing you</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Financially controlling you</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It’s important to protect yourself from people who disregard your right to a happy and healthy relationship.</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spcBef>
                <a:spcPts val="0"/>
              </a:spcBef>
              <a:spcAft>
                <a:spcPts val="0"/>
              </a:spcAft>
              <a:buNone/>
            </a:pPr>
            <a:r>
              <a:t/>
            </a:r>
            <a:endParaRPr/>
          </a:p>
        </p:txBody>
      </p:sp>
      <p:sp>
        <p:nvSpPr>
          <p:cNvPr id="295" name="Google Shape;295;g11cb13e3a1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11cb13e3a1_0_1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Someday your children will be ready to move out and live on their own. What can you do you help them prepare for this big step?</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One of the most important skills your child will need to learn is financial literacy. Start giving an allowance as early as you can. The best rule of thumb is to begin at age 4 and give $1.00 per year of age. Open a savings account and have the child deposit half of the money. Allow the child to then use the remaining money to spend as they wish. Going to the bank to deposit their money can become an invaluable lifelong habit. They will learn mathematical skills like addition, subtraction as well as learning the concept of needs vs wants.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100">
                <a:solidFill>
                  <a:schemeClr val="dk1"/>
                </a:solidFill>
                <a:latin typeface="Calibri"/>
                <a:ea typeface="Calibri"/>
                <a:cs typeface="Calibri"/>
                <a:sym typeface="Calibri"/>
              </a:rPr>
              <a:t>Chores help kids feel responsible and a part of the family.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What are some examples of chores children can do? (student response)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Pet care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Time management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Homework</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Reading</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Recreation</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Kitchen skills- help plan the menu, picking out groceries and putting away, preparing food, setting and clearing table, washing, drying, and putting dishes away.</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Try not to use plastic in front of your child. They must learn the value of real money!</a:t>
            </a:r>
            <a:endParaRPr i="1"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04" name="Google Shape;304;g11cb13e3a1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11cb13e3a1_0_1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No matter what age or what reason you move out, your parents will be torn. They will be happy for you but they will worry a lot - even when you’re 55!</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100">
                <a:solidFill>
                  <a:schemeClr val="dk1"/>
                </a:solidFill>
                <a:latin typeface="Calibri"/>
                <a:ea typeface="Calibri"/>
                <a:cs typeface="Calibri"/>
                <a:sym typeface="Calibri"/>
              </a:rPr>
              <a:t>Some suggestions for making the transition more bearable: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Keep in touch - often. They will miss the daily interaction.</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Always ask for help before a problem gets out of hand. Parents want to help any way they can.</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Make sure you have the income needed to support yourself.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Make responsible decisions on a daily basis.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Continue to grow and learn about life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Know yourself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Be safe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Be well</a:t>
            </a:r>
            <a:endParaRPr sz="1100">
              <a:solidFill>
                <a:schemeClr val="dk1"/>
              </a:solidFill>
              <a:latin typeface="Calibri"/>
              <a:ea typeface="Calibri"/>
              <a:cs typeface="Calibri"/>
              <a:sym typeface="Calibri"/>
            </a:endParaRPr>
          </a:p>
        </p:txBody>
      </p:sp>
      <p:sp>
        <p:nvSpPr>
          <p:cNvPr id="313" name="Google Shape;313;g11cb13e3a1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11cb13e3a1_0_2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100">
                <a:solidFill>
                  <a:schemeClr val="dk1"/>
                </a:solidFill>
                <a:latin typeface="Calibri"/>
                <a:ea typeface="Calibri"/>
                <a:cs typeface="Calibri"/>
                <a:sym typeface="Calibri"/>
              </a:rPr>
              <a:t>One way to start building your credit rating is to have a bank account. If you show you can manage your money and especially save, then you are less of a risk for a landlord. Financial Institutions offer several services to help you manage your money: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Checking accounts</a:t>
            </a:r>
            <a:r>
              <a:rPr lang="en-US" sz="1100">
                <a:solidFill>
                  <a:schemeClr val="dk1"/>
                </a:solidFill>
                <a:latin typeface="Calibri"/>
                <a:ea typeface="Calibri"/>
                <a:cs typeface="Calibri"/>
                <a:sym typeface="Calibri"/>
              </a:rPr>
              <a:t> – a place to hold your money and is available to you at any time. Usually don’t earn interest but will be charged fees for this account. The bank tracks your deposits and withdrawals but you must also keep accurate records so you know exactly how much you have available.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ATM</a:t>
            </a:r>
            <a:r>
              <a:rPr lang="en-US" sz="1100">
                <a:solidFill>
                  <a:schemeClr val="dk1"/>
                </a:solidFill>
                <a:latin typeface="Calibri"/>
                <a:ea typeface="Calibri"/>
                <a:cs typeface="Calibri"/>
                <a:sym typeface="Calibri"/>
              </a:rPr>
              <a:t>- you have 24-7 access to your money through the ATM at your bank or a machine at another location. There are fees involved and maximum amounts of transactions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Online Banking</a:t>
            </a:r>
            <a:r>
              <a:rPr lang="en-US" sz="1100">
                <a:solidFill>
                  <a:schemeClr val="dk1"/>
                </a:solidFill>
                <a:latin typeface="Calibri"/>
                <a:ea typeface="Calibri"/>
                <a:cs typeface="Calibri"/>
                <a:sym typeface="Calibri"/>
              </a:rPr>
              <a:t> – you can deposit and manage your money online. Most bills can be paid online as well.</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Mortgages</a:t>
            </a:r>
            <a:r>
              <a:rPr lang="en-US" sz="1100">
                <a:solidFill>
                  <a:schemeClr val="dk1"/>
                </a:solidFill>
                <a:latin typeface="Calibri"/>
                <a:ea typeface="Calibri"/>
                <a:cs typeface="Calibri"/>
                <a:sym typeface="Calibri"/>
              </a:rPr>
              <a:t> – to buy a house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Loans</a:t>
            </a:r>
            <a:r>
              <a:rPr lang="en-US" sz="1100">
                <a:solidFill>
                  <a:schemeClr val="dk1"/>
                </a:solidFill>
                <a:latin typeface="Calibri"/>
                <a:ea typeface="Calibri"/>
                <a:cs typeface="Calibri"/>
                <a:sym typeface="Calibri"/>
              </a:rPr>
              <a:t> – to purchase big ticket items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Safe Deposit Box</a:t>
            </a:r>
            <a:r>
              <a:rPr lang="en-US" sz="1100">
                <a:solidFill>
                  <a:schemeClr val="dk1"/>
                </a:solidFill>
                <a:latin typeface="Calibri"/>
                <a:ea typeface="Calibri"/>
                <a:cs typeface="Calibri"/>
                <a:sym typeface="Calibri"/>
              </a:rPr>
              <a:t> – to secure papers and property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Debit Card</a:t>
            </a:r>
            <a:r>
              <a:rPr lang="en-US" sz="1100">
                <a:solidFill>
                  <a:schemeClr val="dk1"/>
                </a:solidFill>
                <a:latin typeface="Calibri"/>
                <a:ea typeface="Calibri"/>
                <a:cs typeface="Calibri"/>
                <a:sym typeface="Calibri"/>
              </a:rPr>
              <a:t> – to use instead of cash or credit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u="sng">
                <a:solidFill>
                  <a:schemeClr val="dk1"/>
                </a:solidFill>
                <a:latin typeface="Calibri"/>
                <a:ea typeface="Calibri"/>
                <a:cs typeface="Calibri"/>
                <a:sym typeface="Calibri"/>
              </a:rPr>
              <a:t>Savings account</a:t>
            </a:r>
            <a:r>
              <a:rPr lang="en-US" sz="1100">
                <a:solidFill>
                  <a:schemeClr val="dk1"/>
                </a:solidFill>
                <a:latin typeface="Calibri"/>
                <a:ea typeface="Calibri"/>
                <a:cs typeface="Calibri"/>
                <a:sym typeface="Calibri"/>
              </a:rPr>
              <a:t>- this is a safe short-term investment to earn interest. The federal government backs these accounts with the FDIC, Federal Deposit Insurance Corp.</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76" name="Google Shape;76;g11cb13e3a1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11cb13e3a1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1cb13e3a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11cb13e3a1_0_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Your livelihood will depend on your health status from the moment you move out and support yourself and your family. Your family’s health will affect your financial well-being also.  If you are ill and miss work or are unproductive, that will affect your paycheck in a big way. If your child is ill you might miss work or lose sleep caring for the child and that may affect your paycheck too. So, what healthy choices can you make for yourself and family?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Get enough rest, at least 7 hours per night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Exercise at least 30 minutes 5 days per week</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Eat fresh produce (fruits and vegetables)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Limit red meat, Increase fish</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Include a Meatless Meal once per week</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Meditate, do yoga, read, listen to music</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Avoid fatty foods and  processed foods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Keep immunizations current for self and family</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Drink plenty of water everyday</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Have a healthy attitude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Avoid smoking or second-hand smoke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Clean with green products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Avoid drugs and alcohol</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Have a hobby or play sports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Avoid sweets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85" name="Google Shape;85;g11cb13e3a1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11cb13e3a1_0_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There are the 6 steps to budgeting: </a:t>
            </a:r>
            <a:endParaRPr sz="1100">
              <a:solidFill>
                <a:schemeClr val="dk1"/>
              </a:solidFill>
              <a:latin typeface="Calibri"/>
              <a:ea typeface="Calibri"/>
              <a:cs typeface="Calibri"/>
              <a:sym typeface="Calibri"/>
            </a:endParaRPr>
          </a:p>
          <a:p>
            <a:pPr indent="0" lvl="0" marL="114300" rtl="0" algn="l">
              <a:lnSpc>
                <a:spcPct val="115000"/>
              </a:lnSpc>
              <a:spcBef>
                <a:spcPts val="1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 Assess your financial situation </a:t>
            </a:r>
            <a:endParaRPr sz="1100">
              <a:solidFill>
                <a:schemeClr val="dk1"/>
              </a:solidFill>
              <a:latin typeface="Calibri"/>
              <a:ea typeface="Calibri"/>
              <a:cs typeface="Calibri"/>
              <a:sym typeface="Calibri"/>
            </a:endParaRPr>
          </a:p>
          <a:p>
            <a:pPr indent="0" lvl="0" marL="114300" rtl="0" algn="l">
              <a:lnSpc>
                <a:spcPct val="115000"/>
              </a:lnSpc>
              <a:spcBef>
                <a:spcPts val="1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2) Set financial goals </a:t>
            </a:r>
            <a:endParaRPr sz="1100">
              <a:solidFill>
                <a:schemeClr val="dk1"/>
              </a:solidFill>
              <a:latin typeface="Calibri"/>
              <a:ea typeface="Calibri"/>
              <a:cs typeface="Calibri"/>
              <a:sym typeface="Calibri"/>
            </a:endParaRPr>
          </a:p>
          <a:p>
            <a:pPr indent="0" lvl="0" marL="114300" rtl="0" algn="l">
              <a:lnSpc>
                <a:spcPct val="115000"/>
              </a:lnSpc>
              <a:spcBef>
                <a:spcPts val="1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3) Create a budget based  on projected income and expenses</a:t>
            </a:r>
            <a:endParaRPr sz="1100">
              <a:solidFill>
                <a:schemeClr val="dk1"/>
              </a:solidFill>
              <a:latin typeface="Calibri"/>
              <a:ea typeface="Calibri"/>
              <a:cs typeface="Calibri"/>
              <a:sym typeface="Calibri"/>
            </a:endParaRPr>
          </a:p>
          <a:p>
            <a:pPr indent="0" lvl="0" marL="114300" rtl="0" algn="l">
              <a:lnSpc>
                <a:spcPct val="115000"/>
              </a:lnSpc>
              <a:spcBef>
                <a:spcPts val="1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4) Monitor spending patterns </a:t>
            </a:r>
            <a:endParaRPr sz="1100">
              <a:solidFill>
                <a:schemeClr val="dk1"/>
              </a:solidFill>
              <a:latin typeface="Calibri"/>
              <a:ea typeface="Calibri"/>
              <a:cs typeface="Calibri"/>
              <a:sym typeface="Calibri"/>
            </a:endParaRPr>
          </a:p>
          <a:p>
            <a:pPr indent="0" lvl="0" marL="114300" rtl="0" algn="l">
              <a:lnSpc>
                <a:spcPct val="115000"/>
              </a:lnSpc>
              <a:spcBef>
                <a:spcPts val="1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Compare your budget to what you’ve actually spent</a:t>
            </a:r>
            <a:endParaRPr sz="1100">
              <a:solidFill>
                <a:schemeClr val="dk1"/>
              </a:solidFill>
              <a:latin typeface="Calibri"/>
              <a:ea typeface="Calibri"/>
              <a:cs typeface="Calibri"/>
              <a:sym typeface="Calibri"/>
            </a:endParaRPr>
          </a:p>
          <a:p>
            <a:pPr indent="0" lvl="0" marL="114300" rtl="0" algn="l">
              <a:lnSpc>
                <a:spcPct val="115000"/>
              </a:lnSpc>
              <a:spcBef>
                <a:spcPts val="1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Review progress and revise as needed</a:t>
            </a:r>
            <a:endParaRPr sz="1100">
              <a:solidFill>
                <a:schemeClr val="dk1"/>
              </a:solidFill>
              <a:latin typeface="Calibri"/>
              <a:ea typeface="Calibri"/>
              <a:cs typeface="Calibri"/>
              <a:sym typeface="Calibri"/>
            </a:endParaRPr>
          </a:p>
          <a:p>
            <a:pPr indent="0" lvl="0" marL="0" rtl="0" algn="l">
              <a:spcBef>
                <a:spcPts val="1600"/>
              </a:spcBef>
              <a:spcAft>
                <a:spcPts val="0"/>
              </a:spcAft>
              <a:buNone/>
            </a:pPr>
            <a:r>
              <a:t/>
            </a:r>
            <a:endParaRPr/>
          </a:p>
        </p:txBody>
      </p:sp>
      <p:sp>
        <p:nvSpPr>
          <p:cNvPr id="94" name="Google Shape;94;g11cb13e3a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Your gross income at $10.80 for 40 hours is $1,875.00</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After taxes and deductions your net, or take home pay, is $1,473</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The average American spends the following percentages on these expenses. </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Is it realistic to pay $440 for rent in our area?</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What items are missing from this list of expenses? (student response)</a:t>
            </a:r>
            <a:endParaRPr sz="1100">
              <a:latin typeface="Calibri"/>
              <a:ea typeface="Calibri"/>
              <a:cs typeface="Calibri"/>
              <a:sym typeface="Calibri"/>
            </a:endParaRPr>
          </a:p>
          <a:p>
            <a:pPr indent="0" lvl="0" marL="0" rtl="0" algn="l">
              <a:spcBef>
                <a:spcPts val="0"/>
              </a:spcBef>
              <a:spcAft>
                <a:spcPts val="0"/>
              </a:spcAft>
              <a:buNone/>
            </a:pPr>
            <a:r>
              <a:t/>
            </a:r>
            <a:endParaRPr/>
          </a:p>
        </p:txBody>
      </p:sp>
      <p:sp>
        <p:nvSpPr>
          <p:cNvPr id="103" name="Google Shape;10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11cb13e3a1_0_3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How many of these miscellaneous items would you want to include in your spending plan?</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How will you pay for them now that you’ve spend 100% of your next income on the previous list of expenses?</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(student Response) </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You may have to decrease the amount available to spend on your main living expenses so you have enough left over to cover these additional expenses.</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Get a second job? Get a roommate? </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Get an education so you can make more money?</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Don’t move out</a:t>
            </a:r>
            <a:endParaRPr sz="1100">
              <a:latin typeface="Calibri"/>
              <a:ea typeface="Calibri"/>
              <a:cs typeface="Calibri"/>
              <a:sym typeface="Calibri"/>
            </a:endParaRPr>
          </a:p>
        </p:txBody>
      </p:sp>
      <p:sp>
        <p:nvSpPr>
          <p:cNvPr id="113" name="Google Shape;113;g11cb13e3a1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11cb13e3a1_0_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Imagine if you owned a business. What characteristics would you want from your employees?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be productive, hardworking</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be positive, confident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be helpful, friendly, patient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be a team member and get along with others</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leave your troubles out of the work environment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be on time, dependable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be neat and clean, dressed appropriately</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be flexible, adapt to change</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keep your skills current</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learn and grow</a:t>
            </a:r>
            <a:endParaRPr sz="11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To make healthy choices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22" name="Google Shape;122;g11cb13e3a1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11cb13e3a1_0_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Feeding your family is more than purchasing food. There is so much that goes into planning meals and preparing things you or your family likes to eat. You have the responsibility to instill healthy eating habits that will last a lifetime.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100">
                <a:solidFill>
                  <a:schemeClr val="dk1"/>
                </a:solidFill>
                <a:latin typeface="Calibri"/>
                <a:ea typeface="Calibri"/>
                <a:cs typeface="Calibri"/>
                <a:sym typeface="Calibri"/>
              </a:rPr>
              <a:t>It’s important for families to spend time around the table and catch up with everyone’s day.</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100">
                <a:solidFill>
                  <a:schemeClr val="dk1"/>
                </a:solidFill>
                <a:latin typeface="Calibri"/>
                <a:ea typeface="Calibri"/>
                <a:cs typeface="Calibri"/>
                <a:sym typeface="Calibri"/>
              </a:rPr>
              <a:t>All devices should be put away and television turned off. Always ask, “What was the best part of your day?”</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Plan a menu around the items you have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Check weekly specials and coupons in newspapers &amp; online.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Utilize discount grocery stores with lower prices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Buy in bulk if possible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Make a grocery list, grouped by type of product in the store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Try making freezer meals during the weekend</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Avoid packaged-processed foods </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Purchase fresh produce in season</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Homemade meals are cost effective</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Ask your relatives for family recipes</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Try new recipes in cookbooks and internet</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Use the slow-cooker to have a meal ready after work</a:t>
            </a:r>
            <a:endParaRPr sz="11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Involve your children in meal planning and preparation</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31" name="Google Shape;131;g11cb13e3a1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1009442" y="675724"/>
            <a:ext cx="7125000" cy="9246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3F3F3F"/>
              </a:buClr>
              <a:buSzPts val="2800"/>
              <a:buFont typeface="Verdana"/>
              <a:buNone/>
              <a:defRPr b="0" i="0" sz="3200" u="none" cap="none" strike="noStrike">
                <a:solidFill>
                  <a:srgbClr val="3F3F3F"/>
                </a:solidFill>
                <a:latin typeface="Verdana"/>
                <a:ea typeface="Verdana"/>
                <a:cs typeface="Verdana"/>
                <a:sym typeface="Verdana"/>
              </a:defRPr>
            </a:lvl1pPr>
            <a:lvl2pPr indent="0" lvl="1" marL="0" marR="0" rtl="0" algn="l">
              <a:spcBef>
                <a:spcPts val="0"/>
              </a:spcBef>
              <a:spcAft>
                <a:spcPts val="0"/>
              </a:spcAft>
              <a:buSzPts val="2800"/>
              <a:buNone/>
              <a:defRPr b="0" i="0" sz="1800" u="none" cap="none" strike="noStrike">
                <a:solidFill>
                  <a:schemeClr val="dk2"/>
                </a:solidFill>
              </a:defRPr>
            </a:lvl2pPr>
            <a:lvl3pPr indent="0" lvl="2" marL="0" marR="0" rtl="0" algn="l">
              <a:spcBef>
                <a:spcPts val="0"/>
              </a:spcBef>
              <a:spcAft>
                <a:spcPts val="0"/>
              </a:spcAft>
              <a:buSzPts val="2800"/>
              <a:buNone/>
              <a:defRPr b="0" i="0" sz="1800" u="none" cap="none" strike="noStrike">
                <a:solidFill>
                  <a:schemeClr val="dk2"/>
                </a:solidFill>
              </a:defRPr>
            </a:lvl3pPr>
            <a:lvl4pPr indent="0" lvl="3" marL="0" marR="0" rtl="0" algn="l">
              <a:spcBef>
                <a:spcPts val="0"/>
              </a:spcBef>
              <a:spcAft>
                <a:spcPts val="0"/>
              </a:spcAft>
              <a:buSzPts val="2800"/>
              <a:buNone/>
              <a:defRPr b="0" i="0" sz="1800" u="none" cap="none" strike="noStrike">
                <a:solidFill>
                  <a:schemeClr val="dk2"/>
                </a:solidFill>
              </a:defRPr>
            </a:lvl4pPr>
            <a:lvl5pPr indent="0" lvl="4" marL="0" marR="0" rtl="0" algn="l">
              <a:spcBef>
                <a:spcPts val="0"/>
              </a:spcBef>
              <a:spcAft>
                <a:spcPts val="0"/>
              </a:spcAft>
              <a:buSzPts val="2800"/>
              <a:buNone/>
              <a:defRPr b="0" i="0" sz="1800" u="none" cap="none" strike="noStrike">
                <a:solidFill>
                  <a:schemeClr val="dk2"/>
                </a:solidFill>
              </a:defRPr>
            </a:lvl5pPr>
            <a:lvl6pPr indent="0" lvl="5" marL="0" marR="0" rtl="0" algn="l">
              <a:spcBef>
                <a:spcPts val="0"/>
              </a:spcBef>
              <a:spcAft>
                <a:spcPts val="0"/>
              </a:spcAft>
              <a:buSzPts val="2800"/>
              <a:buNone/>
              <a:defRPr b="0" i="0" sz="1800" u="none" cap="none" strike="noStrike">
                <a:solidFill>
                  <a:schemeClr val="dk2"/>
                </a:solidFill>
              </a:defRPr>
            </a:lvl6pPr>
            <a:lvl7pPr indent="0" lvl="6" marL="0" marR="0" rtl="0" algn="l">
              <a:spcBef>
                <a:spcPts val="0"/>
              </a:spcBef>
              <a:spcAft>
                <a:spcPts val="0"/>
              </a:spcAft>
              <a:buSzPts val="2800"/>
              <a:buNone/>
              <a:defRPr b="0" i="0" sz="1800" u="none" cap="none" strike="noStrike">
                <a:solidFill>
                  <a:schemeClr val="dk2"/>
                </a:solidFill>
              </a:defRPr>
            </a:lvl7pPr>
            <a:lvl8pPr indent="0" lvl="7" marL="0" marR="0" rtl="0" algn="l">
              <a:spcBef>
                <a:spcPts val="0"/>
              </a:spcBef>
              <a:spcAft>
                <a:spcPts val="0"/>
              </a:spcAft>
              <a:buSzPts val="2800"/>
              <a:buNone/>
              <a:defRPr b="0" i="0" sz="1800" u="none" cap="none" strike="noStrike">
                <a:solidFill>
                  <a:schemeClr val="dk2"/>
                </a:solidFill>
              </a:defRPr>
            </a:lvl8pPr>
            <a:lvl9pPr indent="0" lvl="8" marL="0" marR="0" rtl="0" algn="l">
              <a:spcBef>
                <a:spcPts val="0"/>
              </a:spcBef>
              <a:spcAft>
                <a:spcPts val="0"/>
              </a:spcAft>
              <a:buSzPts val="2800"/>
              <a:buNone/>
              <a:defRPr b="0" i="0" sz="1800" u="none" cap="none" strike="noStrike">
                <a:solidFill>
                  <a:schemeClr val="dk2"/>
                </a:solidFill>
              </a:defRPr>
            </a:lvl9pPr>
          </a:lstStyle>
          <a:p/>
        </p:txBody>
      </p:sp>
      <p:sp>
        <p:nvSpPr>
          <p:cNvPr id="52" name="Google Shape;52;p13"/>
          <p:cNvSpPr txBox="1"/>
          <p:nvPr>
            <p:ph idx="10" type="dt"/>
          </p:nvPr>
        </p:nvSpPr>
        <p:spPr>
          <a:xfrm>
            <a:off x="6437344" y="5951810"/>
            <a:ext cx="2133600" cy="365100"/>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SzPts val="1400"/>
              <a:buNone/>
              <a:defRPr sz="900">
                <a:solidFill>
                  <a:srgbClr val="3F3F3F"/>
                </a:solidFill>
                <a:latin typeface="Verdana"/>
                <a:ea typeface="Verdana"/>
                <a:cs typeface="Verdana"/>
                <a:sym typeface="Verdana"/>
              </a:defRPr>
            </a:lvl1pPr>
            <a:lvl2pPr indent="0" lvl="1" marL="4572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3" name="Google Shape;53;p13"/>
          <p:cNvSpPr txBox="1"/>
          <p:nvPr>
            <p:ph idx="11" type="ftr"/>
          </p:nvPr>
        </p:nvSpPr>
        <p:spPr>
          <a:xfrm>
            <a:off x="1180945" y="5951810"/>
            <a:ext cx="5256300" cy="3651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900">
                <a:solidFill>
                  <a:srgbClr val="3F3F3F"/>
                </a:solidFill>
                <a:latin typeface="Verdana"/>
                <a:ea typeface="Verdana"/>
                <a:cs typeface="Verdana"/>
                <a:sym typeface="Verdana"/>
              </a:defRPr>
            </a:lvl1pPr>
            <a:lvl2pPr indent="0" lvl="1" marL="4572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4" name="Google Shape;54;p13"/>
          <p:cNvSpPr txBox="1"/>
          <p:nvPr>
            <p:ph idx="12" type="sldNum"/>
          </p:nvPr>
        </p:nvSpPr>
        <p:spPr>
          <a:xfrm>
            <a:off x="572658" y="5951810"/>
            <a:ext cx="608400" cy="365100"/>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sz="1800">
                <a:solidFill>
                  <a:srgbClr val="3F3F3F"/>
                </a:solidFill>
                <a:latin typeface="Verdana"/>
                <a:ea typeface="Verdana"/>
                <a:cs typeface="Verdana"/>
                <a:sym typeface="Verdana"/>
              </a:defRPr>
            </a:lvl1pPr>
            <a:lvl2pPr indent="0" lvl="1" marL="0" marR="0" rtl="0" algn="l">
              <a:spcBef>
                <a:spcPts val="0"/>
              </a:spcBef>
              <a:buNone/>
              <a:defRPr sz="1800">
                <a:solidFill>
                  <a:srgbClr val="3F3F3F"/>
                </a:solidFill>
                <a:latin typeface="Verdana"/>
                <a:ea typeface="Verdana"/>
                <a:cs typeface="Verdana"/>
                <a:sym typeface="Verdana"/>
              </a:defRPr>
            </a:lvl2pPr>
            <a:lvl3pPr indent="0" lvl="2" marL="0" marR="0" rtl="0" algn="l">
              <a:spcBef>
                <a:spcPts val="0"/>
              </a:spcBef>
              <a:buNone/>
              <a:defRPr sz="1800">
                <a:solidFill>
                  <a:srgbClr val="3F3F3F"/>
                </a:solidFill>
                <a:latin typeface="Verdana"/>
                <a:ea typeface="Verdana"/>
                <a:cs typeface="Verdana"/>
                <a:sym typeface="Verdana"/>
              </a:defRPr>
            </a:lvl3pPr>
            <a:lvl4pPr indent="0" lvl="3" marL="0" marR="0" rtl="0" algn="l">
              <a:spcBef>
                <a:spcPts val="0"/>
              </a:spcBef>
              <a:buNone/>
              <a:defRPr sz="1800">
                <a:solidFill>
                  <a:srgbClr val="3F3F3F"/>
                </a:solidFill>
                <a:latin typeface="Verdana"/>
                <a:ea typeface="Verdana"/>
                <a:cs typeface="Verdana"/>
                <a:sym typeface="Verdana"/>
              </a:defRPr>
            </a:lvl4pPr>
            <a:lvl5pPr indent="0" lvl="4" marL="0" marR="0" rtl="0" algn="l">
              <a:spcBef>
                <a:spcPts val="0"/>
              </a:spcBef>
              <a:buNone/>
              <a:defRPr sz="1800">
                <a:solidFill>
                  <a:srgbClr val="3F3F3F"/>
                </a:solidFill>
                <a:latin typeface="Verdana"/>
                <a:ea typeface="Verdana"/>
                <a:cs typeface="Verdana"/>
                <a:sym typeface="Verdana"/>
              </a:defRPr>
            </a:lvl5pPr>
            <a:lvl6pPr indent="0" lvl="5" marL="0" marR="0" rtl="0" algn="l">
              <a:spcBef>
                <a:spcPts val="0"/>
              </a:spcBef>
              <a:buNone/>
              <a:defRPr sz="1800">
                <a:solidFill>
                  <a:srgbClr val="3F3F3F"/>
                </a:solidFill>
                <a:latin typeface="Verdana"/>
                <a:ea typeface="Verdana"/>
                <a:cs typeface="Verdana"/>
                <a:sym typeface="Verdana"/>
              </a:defRPr>
            </a:lvl6pPr>
            <a:lvl7pPr indent="0" lvl="6" marL="0" marR="0" rtl="0" algn="l">
              <a:spcBef>
                <a:spcPts val="0"/>
              </a:spcBef>
              <a:buNone/>
              <a:defRPr sz="1800">
                <a:solidFill>
                  <a:srgbClr val="3F3F3F"/>
                </a:solidFill>
                <a:latin typeface="Verdana"/>
                <a:ea typeface="Verdana"/>
                <a:cs typeface="Verdana"/>
                <a:sym typeface="Verdana"/>
              </a:defRPr>
            </a:lvl7pPr>
            <a:lvl8pPr indent="0" lvl="7" marL="0" marR="0" rtl="0" algn="l">
              <a:spcBef>
                <a:spcPts val="0"/>
              </a:spcBef>
              <a:buNone/>
              <a:defRPr sz="1800">
                <a:solidFill>
                  <a:srgbClr val="3F3F3F"/>
                </a:solidFill>
                <a:latin typeface="Verdana"/>
                <a:ea typeface="Verdana"/>
                <a:cs typeface="Verdana"/>
                <a:sym typeface="Verdana"/>
              </a:defRPr>
            </a:lvl8pPr>
            <a:lvl9pPr indent="0" lvl="8" marL="0" marR="0" rtl="0" algn="l">
              <a:spcBef>
                <a:spcPts val="0"/>
              </a:spcBef>
              <a:buNone/>
              <a:defRPr sz="1800">
                <a:solidFill>
                  <a:srgbClr val="3F3F3F"/>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US"/>
              <a:t>‹#›</a:t>
            </a:fld>
            <a:endParaRPr/>
          </a:p>
        </p:txBody>
      </p:sp>
      <p:sp>
        <p:nvSpPr>
          <p:cNvPr id="55" name="Google Shape;55;p13"/>
          <p:cNvSpPr txBox="1"/>
          <p:nvPr>
            <p:ph idx="1" type="body"/>
          </p:nvPr>
        </p:nvSpPr>
        <p:spPr>
          <a:xfrm>
            <a:off x="1295500" y="1817400"/>
            <a:ext cx="6839100" cy="38889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9.jpg"/><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5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9.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0.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2.jpg"/><Relationship Id="rId4" Type="http://schemas.openxmlformats.org/officeDocument/2006/relationships/image" Target="../media/image21.jpg"/><Relationship Id="rId5"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1.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3.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7.jp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5.jpg"/><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7.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0.jpg"/><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8.jpg"/><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3.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3.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5.jpg"/><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6.jpg"/><Relationship Id="rId4"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7.png"/><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descr="Buying-Your-First-House.jpg" id="60" name="Google Shape;60;p14"/>
          <p:cNvPicPr preferRelativeResize="0"/>
          <p:nvPr/>
        </p:nvPicPr>
        <p:blipFill>
          <a:blip r:embed="rId3">
            <a:alphaModFix/>
          </a:blip>
          <a:stretch>
            <a:fillRect/>
          </a:stretch>
        </p:blipFill>
        <p:spPr>
          <a:xfrm>
            <a:off x="0" y="99900"/>
            <a:ext cx="9144000" cy="6758100"/>
          </a:xfrm>
          <a:prstGeom prst="rect">
            <a:avLst/>
          </a:prstGeom>
          <a:noFill/>
          <a:ln>
            <a:noFill/>
          </a:ln>
        </p:spPr>
      </p:pic>
      <p:sp>
        <p:nvSpPr>
          <p:cNvPr id="61" name="Google Shape;61;p14"/>
          <p:cNvSpPr/>
          <p:nvPr/>
        </p:nvSpPr>
        <p:spPr>
          <a:xfrm>
            <a:off x="0" y="0"/>
            <a:ext cx="9144000" cy="1391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type="ctrTitle"/>
          </p:nvPr>
        </p:nvSpPr>
        <p:spPr>
          <a:xfrm>
            <a:off x="648525" y="99900"/>
            <a:ext cx="8109300" cy="11916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3600">
                <a:solidFill>
                  <a:srgbClr val="000000"/>
                </a:solidFill>
              </a:rPr>
              <a:t>Everything You Wanted to Know About Living on Your Own ~ </a:t>
            </a:r>
            <a:r>
              <a:rPr lang="en-US" sz="3600"/>
              <a:t>from A to Z</a:t>
            </a:r>
            <a:endParaRPr b="0" i="0" sz="3600" u="none" cap="none" strike="noStrike">
              <a:solidFill>
                <a:srgbClr val="000000"/>
              </a:solidFill>
              <a:latin typeface="Verdana"/>
              <a:ea typeface="Verdana"/>
              <a:cs typeface="Verdana"/>
              <a:sym typeface="Verdana"/>
            </a:endParaRPr>
          </a:p>
        </p:txBody>
      </p:sp>
      <p:pic>
        <p:nvPicPr>
          <p:cNvPr descr="title.JPG" id="63" name="Google Shape;63;p14"/>
          <p:cNvPicPr preferRelativeResize="0"/>
          <p:nvPr/>
        </p:nvPicPr>
        <p:blipFill>
          <a:blip r:embed="rId4">
            <a:alphaModFix/>
          </a:blip>
          <a:stretch>
            <a:fillRect/>
          </a:stretch>
        </p:blipFill>
        <p:spPr>
          <a:xfrm>
            <a:off x="0" y="-1"/>
            <a:ext cx="9100038"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descr="th (27).jpg" id="143" name="Google Shape;143;p23"/>
          <p:cNvPicPr preferRelativeResize="0"/>
          <p:nvPr/>
        </p:nvPicPr>
        <p:blipFill>
          <a:blip r:embed="rId3">
            <a:alphaModFix/>
          </a:blip>
          <a:stretch>
            <a:fillRect/>
          </a:stretch>
        </p:blipFill>
        <p:spPr>
          <a:xfrm>
            <a:off x="-25" y="1420151"/>
            <a:ext cx="9144000" cy="5437875"/>
          </a:xfrm>
          <a:prstGeom prst="rect">
            <a:avLst/>
          </a:prstGeom>
          <a:noFill/>
          <a:ln>
            <a:noFill/>
          </a:ln>
        </p:spPr>
      </p:pic>
      <p:sp>
        <p:nvSpPr>
          <p:cNvPr id="144" name="Google Shape;144;p23"/>
          <p:cNvSpPr/>
          <p:nvPr/>
        </p:nvSpPr>
        <p:spPr>
          <a:xfrm>
            <a:off x="10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txBox="1"/>
          <p:nvPr>
            <p:ph type="title"/>
          </p:nvPr>
        </p:nvSpPr>
        <p:spPr>
          <a:xfrm>
            <a:off x="100" y="0"/>
            <a:ext cx="9144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Get Politically Active</a:t>
            </a:r>
            <a:endParaRPr b="0" i="0" sz="4400" u="none" cap="none" strike="noStrike">
              <a:solidFill>
                <a:srgbClr val="3F3F3F"/>
              </a:solidFill>
              <a:latin typeface="Arial"/>
              <a:ea typeface="Arial"/>
              <a:cs typeface="Arial"/>
              <a:sym typeface="Arial"/>
            </a:endParaRPr>
          </a:p>
        </p:txBody>
      </p:sp>
      <p:sp>
        <p:nvSpPr>
          <p:cNvPr id="146" name="Google Shape;146;p23"/>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g.JPG" id="147" name="Google Shape;147;p23"/>
          <p:cNvPicPr preferRelativeResize="0"/>
          <p:nvPr/>
        </p:nvPicPr>
        <p:blipFill>
          <a:blip r:embed="rId4">
            <a:alphaModFix/>
          </a:blip>
          <a:stretch>
            <a:fillRect/>
          </a:stretch>
        </p:blipFill>
        <p:spPr>
          <a:xfrm>
            <a:off x="17950" y="0"/>
            <a:ext cx="9108093"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txBox="1"/>
          <p:nvPr>
            <p:ph type="title"/>
          </p:nvPr>
        </p:nvSpPr>
        <p:spPr>
          <a:xfrm>
            <a:off x="136952" y="133500"/>
            <a:ext cx="87417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House Hunting</a:t>
            </a:r>
            <a:endParaRPr b="0" i="0" sz="4400" u="none" cap="none" strike="noStrike">
              <a:solidFill>
                <a:srgbClr val="3F3F3F"/>
              </a:solidFill>
              <a:latin typeface="Arial"/>
              <a:ea typeface="Arial"/>
              <a:cs typeface="Arial"/>
              <a:sym typeface="Arial"/>
            </a:endParaRPr>
          </a:p>
        </p:txBody>
      </p:sp>
      <p:pic>
        <p:nvPicPr>
          <p:cNvPr descr="th (46).jpg" id="154" name="Google Shape;154;p24"/>
          <p:cNvPicPr preferRelativeResize="0"/>
          <p:nvPr/>
        </p:nvPicPr>
        <p:blipFill>
          <a:blip r:embed="rId3">
            <a:alphaModFix/>
          </a:blip>
          <a:stretch>
            <a:fillRect/>
          </a:stretch>
        </p:blipFill>
        <p:spPr>
          <a:xfrm>
            <a:off x="507637" y="1191600"/>
            <a:ext cx="8128725" cy="5258500"/>
          </a:xfrm>
          <a:prstGeom prst="rect">
            <a:avLst/>
          </a:prstGeom>
          <a:noFill/>
          <a:ln>
            <a:noFill/>
          </a:ln>
        </p:spPr>
      </p:pic>
      <p:sp>
        <p:nvSpPr>
          <p:cNvPr id="155" name="Google Shape;155;p24"/>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h.JPG" id="156" name="Google Shape;156;p24"/>
          <p:cNvPicPr preferRelativeResize="0"/>
          <p:nvPr/>
        </p:nvPicPr>
        <p:blipFill>
          <a:blip r:embed="rId4">
            <a:alphaModFix/>
          </a:blip>
          <a:stretch>
            <a:fillRect/>
          </a:stretch>
        </p:blipFill>
        <p:spPr>
          <a:xfrm>
            <a:off x="0" y="0"/>
            <a:ext cx="9144000" cy="6858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5"/>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txBox="1"/>
          <p:nvPr>
            <p:ph type="title"/>
          </p:nvPr>
        </p:nvSpPr>
        <p:spPr>
          <a:xfrm>
            <a:off x="1019175" y="133500"/>
            <a:ext cx="71583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rgbClr val="000000"/>
                </a:solidFill>
                <a:latin typeface="Arial"/>
                <a:ea typeface="Arial"/>
                <a:cs typeface="Arial"/>
                <a:sym typeface="Arial"/>
              </a:rPr>
              <a:t>Invest in Your Future</a:t>
            </a:r>
            <a:endParaRPr b="0" i="0" sz="4400" u="none" cap="none" strike="noStrike">
              <a:solidFill>
                <a:srgbClr val="000000"/>
              </a:solidFill>
              <a:latin typeface="Arial"/>
              <a:ea typeface="Arial"/>
              <a:cs typeface="Arial"/>
              <a:sym typeface="Arial"/>
            </a:endParaRPr>
          </a:p>
        </p:txBody>
      </p:sp>
      <p:pic>
        <p:nvPicPr>
          <p:cNvPr descr="th (53).jpg" id="163" name="Google Shape;163;p25"/>
          <p:cNvPicPr preferRelativeResize="0"/>
          <p:nvPr/>
        </p:nvPicPr>
        <p:blipFill>
          <a:blip r:embed="rId3">
            <a:alphaModFix/>
          </a:blip>
          <a:stretch>
            <a:fillRect/>
          </a:stretch>
        </p:blipFill>
        <p:spPr>
          <a:xfrm>
            <a:off x="1457600" y="1414100"/>
            <a:ext cx="6305675" cy="5443900"/>
          </a:xfrm>
          <a:prstGeom prst="rect">
            <a:avLst/>
          </a:prstGeom>
          <a:noFill/>
          <a:ln>
            <a:noFill/>
          </a:ln>
        </p:spPr>
      </p:pic>
      <p:sp>
        <p:nvSpPr>
          <p:cNvPr id="164" name="Google Shape;164;p25"/>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i.JPG" id="165" name="Google Shape;165;p25"/>
          <p:cNvPicPr preferRelativeResize="0"/>
          <p:nvPr/>
        </p:nvPicPr>
        <p:blipFill>
          <a:blip r:embed="rId4">
            <a:alphaModFix/>
          </a:blip>
          <a:stretch>
            <a:fillRect/>
          </a:stretch>
        </p:blipFill>
        <p:spPr>
          <a:xfrm>
            <a:off x="0" y="-30076"/>
            <a:ext cx="9144001" cy="69181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6"/>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Just Have Fun!</a:t>
            </a:r>
            <a:endParaRPr b="0" i="0" sz="4400" u="none" cap="none" strike="noStrike">
              <a:solidFill>
                <a:srgbClr val="3F3F3F"/>
              </a:solidFill>
              <a:latin typeface="Arial"/>
              <a:ea typeface="Arial"/>
              <a:cs typeface="Arial"/>
              <a:sym typeface="Arial"/>
            </a:endParaRPr>
          </a:p>
        </p:txBody>
      </p:sp>
      <p:sp>
        <p:nvSpPr>
          <p:cNvPr id="172" name="Google Shape;172;p26"/>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t.jpg" id="173" name="Google Shape;173;p26"/>
          <p:cNvPicPr preferRelativeResize="0"/>
          <p:nvPr/>
        </p:nvPicPr>
        <p:blipFill>
          <a:blip r:embed="rId3">
            <a:alphaModFix/>
          </a:blip>
          <a:stretch>
            <a:fillRect/>
          </a:stretch>
        </p:blipFill>
        <p:spPr>
          <a:xfrm>
            <a:off x="1455292" y="1297400"/>
            <a:ext cx="6233408" cy="5211112"/>
          </a:xfrm>
          <a:prstGeom prst="rect">
            <a:avLst/>
          </a:prstGeom>
          <a:noFill/>
          <a:ln>
            <a:noFill/>
          </a:ln>
        </p:spPr>
      </p:pic>
      <p:pic>
        <p:nvPicPr>
          <p:cNvPr descr="j.JPG" id="174" name="Google Shape;174;p26"/>
          <p:cNvPicPr preferRelativeResize="0"/>
          <p:nvPr/>
        </p:nvPicPr>
        <p:blipFill>
          <a:blip r:embed="rId4">
            <a:alphaModFix/>
          </a:blip>
          <a:stretch>
            <a:fillRect/>
          </a:stretch>
        </p:blipFill>
        <p:spPr>
          <a:xfrm>
            <a:off x="23723" y="0"/>
            <a:ext cx="9096567"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7"/>
          <p:cNvSpPr/>
          <p:nvPr/>
        </p:nvSpPr>
        <p:spPr>
          <a:xfrm>
            <a:off x="-54475" y="0"/>
            <a:ext cx="91986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txBox="1"/>
          <p:nvPr>
            <p:ph type="title"/>
          </p:nvPr>
        </p:nvSpPr>
        <p:spPr>
          <a:xfrm>
            <a:off x="944025" y="133500"/>
            <a:ext cx="74442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Know About Insurance</a:t>
            </a:r>
            <a:endParaRPr b="0" i="0" sz="4400" u="none" cap="none" strike="noStrike">
              <a:solidFill>
                <a:srgbClr val="3F3F3F"/>
              </a:solidFill>
              <a:latin typeface="Arial"/>
              <a:ea typeface="Arial"/>
              <a:cs typeface="Arial"/>
              <a:sym typeface="Arial"/>
            </a:endParaRPr>
          </a:p>
        </p:txBody>
      </p:sp>
      <p:pic>
        <p:nvPicPr>
          <p:cNvPr descr="th (56).jpg" id="181" name="Google Shape;181;p27"/>
          <p:cNvPicPr preferRelativeResize="0"/>
          <p:nvPr/>
        </p:nvPicPr>
        <p:blipFill>
          <a:blip r:embed="rId3">
            <a:alphaModFix/>
          </a:blip>
          <a:stretch>
            <a:fillRect/>
          </a:stretch>
        </p:blipFill>
        <p:spPr>
          <a:xfrm>
            <a:off x="1553401" y="1612825"/>
            <a:ext cx="6532075" cy="4899050"/>
          </a:xfrm>
          <a:prstGeom prst="rect">
            <a:avLst/>
          </a:prstGeom>
          <a:noFill/>
          <a:ln>
            <a:noFill/>
          </a:ln>
        </p:spPr>
      </p:pic>
      <p:sp>
        <p:nvSpPr>
          <p:cNvPr id="182" name="Google Shape;182;p27"/>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k.JPG" id="183" name="Google Shape;183;p27"/>
          <p:cNvPicPr preferRelativeResize="0"/>
          <p:nvPr/>
        </p:nvPicPr>
        <p:blipFill>
          <a:blip r:embed="rId4">
            <a:alphaModFix/>
          </a:blip>
          <a:stretch>
            <a:fillRect/>
          </a:stretch>
        </p:blipFill>
        <p:spPr>
          <a:xfrm>
            <a:off x="-54475" y="0"/>
            <a:ext cx="9198600" cy="686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8"/>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txBox="1"/>
          <p:nvPr>
            <p:ph type="title"/>
          </p:nvPr>
        </p:nvSpPr>
        <p:spPr>
          <a:xfrm>
            <a:off x="93274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Laundry Lowdown</a:t>
            </a:r>
            <a:endParaRPr b="0" i="0" sz="4400" u="none" cap="none" strike="noStrike">
              <a:solidFill>
                <a:srgbClr val="3F3F3F"/>
              </a:solidFill>
              <a:latin typeface="Arial"/>
              <a:ea typeface="Arial"/>
              <a:cs typeface="Arial"/>
              <a:sym typeface="Arial"/>
            </a:endParaRPr>
          </a:p>
        </p:txBody>
      </p:sp>
      <p:pic>
        <p:nvPicPr>
          <p:cNvPr descr="th (59).jpg" id="190" name="Google Shape;190;p28"/>
          <p:cNvPicPr preferRelativeResize="0"/>
          <p:nvPr/>
        </p:nvPicPr>
        <p:blipFill>
          <a:blip r:embed="rId3">
            <a:alphaModFix/>
          </a:blip>
          <a:stretch>
            <a:fillRect/>
          </a:stretch>
        </p:blipFill>
        <p:spPr>
          <a:xfrm>
            <a:off x="850600" y="1801150"/>
            <a:ext cx="7585275" cy="5056850"/>
          </a:xfrm>
          <a:prstGeom prst="rect">
            <a:avLst/>
          </a:prstGeom>
          <a:noFill/>
          <a:ln>
            <a:noFill/>
          </a:ln>
        </p:spPr>
      </p:pic>
      <p:sp>
        <p:nvSpPr>
          <p:cNvPr id="191" name="Google Shape;191;p28"/>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l.JPG" id="192" name="Google Shape;192;p28"/>
          <p:cNvPicPr preferRelativeResize="0"/>
          <p:nvPr/>
        </p:nvPicPr>
        <p:blipFill>
          <a:blip r:embed="rId4">
            <a:alphaModFix/>
          </a:blip>
          <a:stretch>
            <a:fillRect/>
          </a:stretch>
        </p:blipFill>
        <p:spPr>
          <a:xfrm>
            <a:off x="0" y="-31047"/>
            <a:ext cx="9144000" cy="69201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9"/>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9"/>
          <p:cNvSpPr txBox="1"/>
          <p:nvPr>
            <p:ph type="title"/>
          </p:nvPr>
        </p:nvSpPr>
        <p:spPr>
          <a:xfrm>
            <a:off x="1132200" y="133500"/>
            <a:ext cx="69534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Making Minor Repairs</a:t>
            </a:r>
            <a:endParaRPr b="0" i="0" sz="4400" u="none" cap="none" strike="noStrike">
              <a:solidFill>
                <a:srgbClr val="3F3F3F"/>
              </a:solidFill>
              <a:latin typeface="Arial"/>
              <a:ea typeface="Arial"/>
              <a:cs typeface="Arial"/>
              <a:sym typeface="Arial"/>
            </a:endParaRPr>
          </a:p>
        </p:txBody>
      </p:sp>
      <p:pic>
        <p:nvPicPr>
          <p:cNvPr descr="th (60).jpg" id="199" name="Google Shape;199;p29"/>
          <p:cNvPicPr preferRelativeResize="0"/>
          <p:nvPr/>
        </p:nvPicPr>
        <p:blipFill>
          <a:blip r:embed="rId3">
            <a:alphaModFix/>
          </a:blip>
          <a:stretch>
            <a:fillRect/>
          </a:stretch>
        </p:blipFill>
        <p:spPr>
          <a:xfrm>
            <a:off x="809851" y="1488375"/>
            <a:ext cx="7524275" cy="4980500"/>
          </a:xfrm>
          <a:prstGeom prst="rect">
            <a:avLst/>
          </a:prstGeom>
          <a:noFill/>
          <a:ln>
            <a:noFill/>
          </a:ln>
        </p:spPr>
      </p:pic>
      <p:sp>
        <p:nvSpPr>
          <p:cNvPr id="200" name="Google Shape;200;p29"/>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m.JPG" id="201" name="Google Shape;201;p29"/>
          <p:cNvPicPr preferRelativeResize="0"/>
          <p:nvPr/>
        </p:nvPicPr>
        <p:blipFill>
          <a:blip r:embed="rId4">
            <a:alphaModFix/>
          </a:blip>
          <a:stretch>
            <a:fillRect/>
          </a:stretch>
        </p:blipFill>
        <p:spPr>
          <a:xfrm>
            <a:off x="0" y="-11375"/>
            <a:ext cx="9113755"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descr="th (67).jpg" id="206" name="Google Shape;206;p30"/>
          <p:cNvPicPr preferRelativeResize="0"/>
          <p:nvPr/>
        </p:nvPicPr>
        <p:blipFill>
          <a:blip r:embed="rId3">
            <a:alphaModFix/>
          </a:blip>
          <a:stretch>
            <a:fillRect/>
          </a:stretch>
        </p:blipFill>
        <p:spPr>
          <a:xfrm>
            <a:off x="0" y="639850"/>
            <a:ext cx="9144000" cy="6218150"/>
          </a:xfrm>
          <a:prstGeom prst="rect">
            <a:avLst/>
          </a:prstGeom>
          <a:noFill/>
          <a:ln>
            <a:noFill/>
          </a:ln>
        </p:spPr>
      </p:pic>
      <p:sp>
        <p:nvSpPr>
          <p:cNvPr id="207" name="Google Shape;207;p30"/>
          <p:cNvSpPr/>
          <p:nvPr/>
        </p:nvSpPr>
        <p:spPr>
          <a:xfrm>
            <a:off x="0" y="0"/>
            <a:ext cx="9210600" cy="1076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0"/>
          <p:cNvSpPr txBox="1"/>
          <p:nvPr>
            <p:ph type="title"/>
          </p:nvPr>
        </p:nvSpPr>
        <p:spPr>
          <a:xfrm>
            <a:off x="504751" y="76050"/>
            <a:ext cx="81345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Never Fall Behind in Payments</a:t>
            </a:r>
            <a:endParaRPr b="0" i="0" sz="4400" u="none" cap="none" strike="noStrike">
              <a:solidFill>
                <a:srgbClr val="3F3F3F"/>
              </a:solidFill>
              <a:latin typeface="Arial"/>
              <a:ea typeface="Arial"/>
              <a:cs typeface="Arial"/>
              <a:sym typeface="Arial"/>
            </a:endParaRPr>
          </a:p>
        </p:txBody>
      </p:sp>
      <p:sp>
        <p:nvSpPr>
          <p:cNvPr id="209" name="Google Shape;209;p30"/>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n.JPG" id="210" name="Google Shape;210;p30"/>
          <p:cNvPicPr preferRelativeResize="0"/>
          <p:nvPr/>
        </p:nvPicPr>
        <p:blipFill>
          <a:blip r:embed="rId4">
            <a:alphaModFix/>
          </a:blip>
          <a:stretch>
            <a:fillRect/>
          </a:stretch>
        </p:blipFill>
        <p:spPr>
          <a:xfrm>
            <a:off x="33300" y="0"/>
            <a:ext cx="9144001"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1"/>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1"/>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Organize Documents</a:t>
            </a:r>
            <a:endParaRPr b="0" i="0" sz="4400" u="none" cap="none" strike="noStrike">
              <a:solidFill>
                <a:srgbClr val="3F3F3F"/>
              </a:solidFill>
              <a:latin typeface="Arial"/>
              <a:ea typeface="Arial"/>
              <a:cs typeface="Arial"/>
              <a:sym typeface="Arial"/>
            </a:endParaRPr>
          </a:p>
        </p:txBody>
      </p:sp>
      <p:pic>
        <p:nvPicPr>
          <p:cNvPr descr="th (99).jpg" id="217" name="Google Shape;217;p31"/>
          <p:cNvPicPr preferRelativeResize="0"/>
          <p:nvPr/>
        </p:nvPicPr>
        <p:blipFill>
          <a:blip r:embed="rId3">
            <a:alphaModFix/>
          </a:blip>
          <a:stretch>
            <a:fillRect/>
          </a:stretch>
        </p:blipFill>
        <p:spPr>
          <a:xfrm>
            <a:off x="1730098" y="1594800"/>
            <a:ext cx="5480850" cy="5263200"/>
          </a:xfrm>
          <a:prstGeom prst="rect">
            <a:avLst/>
          </a:prstGeom>
          <a:noFill/>
          <a:ln>
            <a:noFill/>
          </a:ln>
        </p:spPr>
      </p:pic>
      <p:sp>
        <p:nvSpPr>
          <p:cNvPr id="218" name="Google Shape;218;p31"/>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o.JPG" id="219" name="Google Shape;219;p31"/>
          <p:cNvPicPr preferRelativeResize="0"/>
          <p:nvPr/>
        </p:nvPicPr>
        <p:blipFill>
          <a:blip r:embed="rId4">
            <a:alphaModFix/>
          </a:blip>
          <a:stretch>
            <a:fillRect/>
          </a:stretch>
        </p:blipFill>
        <p:spPr>
          <a:xfrm>
            <a:off x="0" y="-22801"/>
            <a:ext cx="9083608" cy="6858000"/>
          </a:xfrm>
          <a:prstGeom prst="rect">
            <a:avLst/>
          </a:prstGeom>
          <a:noFill/>
          <a:ln>
            <a:noFill/>
          </a:ln>
        </p:spPr>
      </p:pic>
      <p:pic>
        <p:nvPicPr>
          <p:cNvPr id="220" name="Google Shape;220;p31"/>
          <p:cNvPicPr preferRelativeResize="0"/>
          <p:nvPr/>
        </p:nvPicPr>
        <p:blipFill>
          <a:blip r:embed="rId5">
            <a:alphaModFix/>
          </a:blip>
          <a:stretch>
            <a:fillRect/>
          </a:stretch>
        </p:blipFill>
        <p:spPr>
          <a:xfrm>
            <a:off x="1436325" y="1478825"/>
            <a:ext cx="7017601" cy="5356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descr="th (94).jpg" id="225" name="Google Shape;225;p32"/>
          <p:cNvPicPr preferRelativeResize="0"/>
          <p:nvPr/>
        </p:nvPicPr>
        <p:blipFill>
          <a:blip r:embed="rId3">
            <a:alphaModFix/>
          </a:blip>
          <a:stretch>
            <a:fillRect/>
          </a:stretch>
        </p:blipFill>
        <p:spPr>
          <a:xfrm>
            <a:off x="0" y="1058100"/>
            <a:ext cx="9144000" cy="5799900"/>
          </a:xfrm>
          <a:prstGeom prst="rect">
            <a:avLst/>
          </a:prstGeom>
          <a:noFill/>
          <a:ln>
            <a:noFill/>
          </a:ln>
        </p:spPr>
      </p:pic>
      <p:sp>
        <p:nvSpPr>
          <p:cNvPr id="226" name="Google Shape;226;p32"/>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2"/>
          <p:cNvSpPr txBox="1"/>
          <p:nvPr>
            <p:ph type="title"/>
          </p:nvPr>
        </p:nvSpPr>
        <p:spPr>
          <a:xfrm>
            <a:off x="115254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Font typeface="Verdana"/>
              <a:buNone/>
            </a:pPr>
            <a:r>
              <a:rPr lang="en-US" sz="4400">
                <a:solidFill>
                  <a:schemeClr val="dk1"/>
                </a:solidFill>
                <a:latin typeface="Arial"/>
                <a:ea typeface="Arial"/>
                <a:cs typeface="Arial"/>
                <a:sym typeface="Arial"/>
              </a:rPr>
              <a:t>Plan for the Budget Busters</a:t>
            </a:r>
            <a:endParaRPr b="0" i="0" sz="4400" u="none" cap="none" strike="noStrike">
              <a:solidFill>
                <a:srgbClr val="3F3F3F"/>
              </a:solidFill>
              <a:latin typeface="Arial"/>
              <a:ea typeface="Arial"/>
              <a:cs typeface="Arial"/>
              <a:sym typeface="Arial"/>
            </a:endParaRPr>
          </a:p>
        </p:txBody>
      </p:sp>
      <p:sp>
        <p:nvSpPr>
          <p:cNvPr id="228" name="Google Shape;228;p32"/>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p.JPG" id="229" name="Google Shape;229;p32"/>
          <p:cNvPicPr preferRelativeResize="0"/>
          <p:nvPr/>
        </p:nvPicPr>
        <p:blipFill>
          <a:blip r:embed="rId4">
            <a:alphaModFix/>
          </a:blip>
          <a:stretch>
            <a:fillRect/>
          </a:stretch>
        </p:blipFill>
        <p:spPr>
          <a:xfrm>
            <a:off x="38976" y="0"/>
            <a:ext cx="9066059"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descr="th (29).jpg" id="68" name="Google Shape;68;p15"/>
          <p:cNvPicPr preferRelativeResize="0"/>
          <p:nvPr/>
        </p:nvPicPr>
        <p:blipFill>
          <a:blip r:embed="rId3">
            <a:alphaModFix/>
          </a:blip>
          <a:stretch>
            <a:fillRect/>
          </a:stretch>
        </p:blipFill>
        <p:spPr>
          <a:xfrm>
            <a:off x="0" y="1420200"/>
            <a:ext cx="9144000" cy="5437800"/>
          </a:xfrm>
          <a:prstGeom prst="rect">
            <a:avLst/>
          </a:prstGeom>
          <a:noFill/>
          <a:ln>
            <a:noFill/>
          </a:ln>
        </p:spPr>
      </p:pic>
      <p:sp>
        <p:nvSpPr>
          <p:cNvPr id="69" name="Google Shape;69;p15"/>
          <p:cNvSpPr txBox="1"/>
          <p:nvPr>
            <p:ph idx="1" type="body"/>
          </p:nvPr>
        </p:nvSpPr>
        <p:spPr>
          <a:xfrm>
            <a:off x="1356400" y="3050575"/>
            <a:ext cx="5534100" cy="3134700"/>
          </a:xfrm>
          <a:prstGeom prst="rect">
            <a:avLst/>
          </a:prstGeom>
          <a:noFill/>
          <a:ln>
            <a:noFill/>
          </a:ln>
        </p:spPr>
        <p:txBody>
          <a:bodyPr anchorCtr="0" anchor="ctr" bIns="45700" lIns="91425" spcFirstLastPara="1" rIns="91425" wrap="square" tIns="45700">
            <a:noAutofit/>
          </a:bodyPr>
          <a:lstStyle/>
          <a:p>
            <a:pPr indent="-381000" lvl="0" marL="457200" marR="0" rtl="0" algn="l">
              <a:spcBef>
                <a:spcPts val="0"/>
              </a:spcBef>
              <a:spcAft>
                <a:spcPts val="0"/>
              </a:spcAft>
              <a:buClr>
                <a:srgbClr val="000000"/>
              </a:buClr>
              <a:buSzPts val="2400"/>
              <a:buFont typeface="Calibri"/>
              <a:buChar char="●"/>
            </a:pPr>
            <a:r>
              <a:rPr b="1" lang="en-US" sz="2400">
                <a:solidFill>
                  <a:srgbClr val="000000"/>
                </a:solidFill>
                <a:latin typeface="Calibri"/>
                <a:ea typeface="Calibri"/>
                <a:cs typeface="Calibri"/>
                <a:sym typeface="Calibri"/>
              </a:rPr>
              <a:t>Do you have a job?</a:t>
            </a:r>
            <a:endParaRPr b="1" sz="2400">
              <a:solidFill>
                <a:srgbClr val="000000"/>
              </a:solidFill>
              <a:latin typeface="Calibri"/>
              <a:ea typeface="Calibri"/>
              <a:cs typeface="Calibri"/>
              <a:sym typeface="Calibri"/>
            </a:endParaRPr>
          </a:p>
          <a:p>
            <a:pPr indent="-381000" lvl="0" marL="457200" marR="0" rtl="0" algn="l">
              <a:spcBef>
                <a:spcPts val="0"/>
              </a:spcBef>
              <a:spcAft>
                <a:spcPts val="0"/>
              </a:spcAft>
              <a:buClr>
                <a:srgbClr val="000000"/>
              </a:buClr>
              <a:buSzPts val="2400"/>
              <a:buFont typeface="Calibri"/>
              <a:buChar char="●"/>
            </a:pPr>
            <a:r>
              <a:rPr b="1" lang="en-US" sz="2400">
                <a:solidFill>
                  <a:srgbClr val="000000"/>
                </a:solidFill>
                <a:latin typeface="Calibri"/>
                <a:ea typeface="Calibri"/>
                <a:cs typeface="Calibri"/>
                <a:sym typeface="Calibri"/>
              </a:rPr>
              <a:t>How much income do you have?</a:t>
            </a:r>
            <a:endParaRPr b="1" sz="2400">
              <a:solidFill>
                <a:srgbClr val="000000"/>
              </a:solidFill>
              <a:latin typeface="Calibri"/>
              <a:ea typeface="Calibri"/>
              <a:cs typeface="Calibri"/>
              <a:sym typeface="Calibri"/>
            </a:endParaRPr>
          </a:p>
          <a:p>
            <a:pPr indent="-381000" lvl="0" marL="457200" marR="0" rtl="0" algn="l">
              <a:spcBef>
                <a:spcPts val="0"/>
              </a:spcBef>
              <a:spcAft>
                <a:spcPts val="0"/>
              </a:spcAft>
              <a:buClr>
                <a:srgbClr val="000000"/>
              </a:buClr>
              <a:buSzPts val="2400"/>
              <a:buFont typeface="Calibri"/>
              <a:buChar char="●"/>
            </a:pPr>
            <a:r>
              <a:rPr b="1" lang="en-US" sz="2400">
                <a:solidFill>
                  <a:srgbClr val="000000"/>
                </a:solidFill>
                <a:latin typeface="Calibri"/>
                <a:ea typeface="Calibri"/>
                <a:cs typeface="Calibri"/>
                <a:sym typeface="Calibri"/>
              </a:rPr>
              <a:t>What expenses do you currently owe?</a:t>
            </a:r>
            <a:endParaRPr b="1" sz="2400">
              <a:solidFill>
                <a:srgbClr val="000000"/>
              </a:solidFill>
              <a:latin typeface="Calibri"/>
              <a:ea typeface="Calibri"/>
              <a:cs typeface="Calibri"/>
              <a:sym typeface="Calibri"/>
            </a:endParaRPr>
          </a:p>
          <a:p>
            <a:pPr indent="-381000" lvl="0" marL="457200" marR="0" rtl="0" algn="l">
              <a:spcBef>
                <a:spcPts val="0"/>
              </a:spcBef>
              <a:spcAft>
                <a:spcPts val="0"/>
              </a:spcAft>
              <a:buClr>
                <a:srgbClr val="000000"/>
              </a:buClr>
              <a:buSzPts val="2400"/>
              <a:buFont typeface="Calibri"/>
              <a:buChar char="●"/>
            </a:pPr>
            <a:r>
              <a:rPr b="1" lang="en-US" sz="2400">
                <a:solidFill>
                  <a:srgbClr val="000000"/>
                </a:solidFill>
                <a:latin typeface="Calibri"/>
                <a:ea typeface="Calibri"/>
                <a:cs typeface="Calibri"/>
                <a:sym typeface="Calibri"/>
              </a:rPr>
              <a:t>Do you have a bank account?</a:t>
            </a:r>
            <a:endParaRPr b="1" sz="2400">
              <a:solidFill>
                <a:srgbClr val="000000"/>
              </a:solidFill>
              <a:latin typeface="Calibri"/>
              <a:ea typeface="Calibri"/>
              <a:cs typeface="Calibri"/>
              <a:sym typeface="Calibri"/>
            </a:endParaRPr>
          </a:p>
          <a:p>
            <a:pPr indent="-381000" lvl="0" marL="457200" marR="0" rtl="0" algn="l">
              <a:spcBef>
                <a:spcPts val="0"/>
              </a:spcBef>
              <a:spcAft>
                <a:spcPts val="0"/>
              </a:spcAft>
              <a:buClr>
                <a:srgbClr val="000000"/>
              </a:buClr>
              <a:buSzPts val="2400"/>
              <a:buFont typeface="Calibri"/>
              <a:buChar char="●"/>
            </a:pPr>
            <a:r>
              <a:rPr b="1" lang="en-US" sz="2400">
                <a:solidFill>
                  <a:srgbClr val="000000"/>
                </a:solidFill>
                <a:latin typeface="Calibri"/>
                <a:ea typeface="Calibri"/>
                <a:cs typeface="Calibri"/>
                <a:sym typeface="Calibri"/>
              </a:rPr>
              <a:t>Do you have transportation?</a:t>
            </a:r>
            <a:endParaRPr b="1" sz="2400">
              <a:solidFill>
                <a:srgbClr val="000000"/>
              </a:solidFill>
              <a:latin typeface="Calibri"/>
              <a:ea typeface="Calibri"/>
              <a:cs typeface="Calibri"/>
              <a:sym typeface="Calibri"/>
            </a:endParaRPr>
          </a:p>
          <a:p>
            <a:pPr indent="-381000" lvl="0" marL="457200" marR="0" rtl="0" algn="l">
              <a:spcBef>
                <a:spcPts val="0"/>
              </a:spcBef>
              <a:spcAft>
                <a:spcPts val="0"/>
              </a:spcAft>
              <a:buClr>
                <a:srgbClr val="000000"/>
              </a:buClr>
              <a:buSzPts val="2400"/>
              <a:buFont typeface="Calibri"/>
              <a:buChar char="●"/>
            </a:pPr>
            <a:r>
              <a:rPr b="1" lang="en-US" sz="2400">
                <a:solidFill>
                  <a:srgbClr val="000000"/>
                </a:solidFill>
                <a:latin typeface="Calibri"/>
                <a:ea typeface="Calibri"/>
                <a:cs typeface="Calibri"/>
                <a:sym typeface="Calibri"/>
              </a:rPr>
              <a:t>How much money do you have saved?</a:t>
            </a:r>
            <a:endParaRPr b="1" sz="2400">
              <a:solidFill>
                <a:srgbClr val="000000"/>
              </a:solidFill>
              <a:latin typeface="Calibri"/>
              <a:ea typeface="Calibri"/>
              <a:cs typeface="Calibri"/>
              <a:sym typeface="Calibri"/>
            </a:endParaRPr>
          </a:p>
          <a:p>
            <a:pPr indent="0" lvl="0" marL="0" marR="0" rtl="0" algn="l">
              <a:spcBef>
                <a:spcPts val="0"/>
              </a:spcBef>
              <a:spcAft>
                <a:spcPts val="0"/>
              </a:spcAft>
              <a:buClr>
                <a:srgbClr val="3F3F3F"/>
              </a:buClr>
              <a:buSzPts val="1800"/>
              <a:buFont typeface="Noto Sans Symbols"/>
              <a:buNone/>
            </a:pPr>
            <a:r>
              <a:t/>
            </a:r>
            <a:endParaRPr b="1">
              <a:solidFill>
                <a:srgbClr val="000000"/>
              </a:solidFill>
              <a:latin typeface="Arial"/>
              <a:ea typeface="Arial"/>
              <a:cs typeface="Arial"/>
              <a:sym typeface="Arial"/>
            </a:endParaRPr>
          </a:p>
        </p:txBody>
      </p:sp>
      <p:sp>
        <p:nvSpPr>
          <p:cNvPr id="70" name="Google Shape;70;p15"/>
          <p:cNvSpPr/>
          <p:nvPr/>
        </p:nvSpPr>
        <p:spPr>
          <a:xfrm>
            <a:off x="25" y="0"/>
            <a:ext cx="9144000" cy="1420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type="title"/>
          </p:nvPr>
        </p:nvSpPr>
        <p:spPr>
          <a:xfrm>
            <a:off x="25" y="228550"/>
            <a:ext cx="9144000" cy="924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latin typeface="Calibri"/>
                <a:ea typeface="Calibri"/>
                <a:cs typeface="Calibri"/>
                <a:sym typeface="Calibri"/>
              </a:rPr>
              <a:t>Ask yourself these questions:</a:t>
            </a:r>
            <a:endParaRPr sz="4400">
              <a:solidFill>
                <a:schemeClr val="dk1"/>
              </a:solidFill>
              <a:latin typeface="Arial"/>
              <a:ea typeface="Arial"/>
              <a:cs typeface="Arial"/>
              <a:sym typeface="Arial"/>
            </a:endParaRPr>
          </a:p>
        </p:txBody>
      </p:sp>
      <p:sp>
        <p:nvSpPr>
          <p:cNvPr id="72" name="Google Shape;72;p15"/>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a.JPG" id="73" name="Google Shape;73;p15"/>
          <p:cNvPicPr preferRelativeResize="0"/>
          <p:nvPr/>
        </p:nvPicPr>
        <p:blipFill>
          <a:blip r:embed="rId4">
            <a:alphaModFix/>
          </a:blip>
          <a:stretch>
            <a:fillRect/>
          </a:stretch>
        </p:blipFill>
        <p:spPr>
          <a:xfrm>
            <a:off x="0" y="-21100"/>
            <a:ext cx="9088071"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3"/>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3"/>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Quaint New Home</a:t>
            </a:r>
            <a:endParaRPr b="0" i="0" sz="4400" u="none" cap="none" strike="noStrike">
              <a:solidFill>
                <a:srgbClr val="3F3F3F"/>
              </a:solidFill>
              <a:latin typeface="Arial"/>
              <a:ea typeface="Arial"/>
              <a:cs typeface="Arial"/>
              <a:sym typeface="Arial"/>
            </a:endParaRPr>
          </a:p>
        </p:txBody>
      </p:sp>
      <p:pic>
        <p:nvPicPr>
          <p:cNvPr descr="th (70).jpg" id="236" name="Google Shape;236;p33"/>
          <p:cNvPicPr preferRelativeResize="0"/>
          <p:nvPr/>
        </p:nvPicPr>
        <p:blipFill>
          <a:blip r:embed="rId3">
            <a:alphaModFix/>
          </a:blip>
          <a:stretch>
            <a:fillRect/>
          </a:stretch>
        </p:blipFill>
        <p:spPr>
          <a:xfrm>
            <a:off x="0" y="1191600"/>
            <a:ext cx="9144000" cy="5666400"/>
          </a:xfrm>
          <a:prstGeom prst="rect">
            <a:avLst/>
          </a:prstGeom>
          <a:noFill/>
          <a:ln>
            <a:noFill/>
          </a:ln>
        </p:spPr>
      </p:pic>
      <p:sp>
        <p:nvSpPr>
          <p:cNvPr id="237" name="Google Shape;237;p33"/>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q.JPG" id="238" name="Google Shape;238;p33"/>
          <p:cNvPicPr preferRelativeResize="0"/>
          <p:nvPr/>
        </p:nvPicPr>
        <p:blipFill>
          <a:blip r:embed="rId4">
            <a:alphaModFix/>
          </a:blip>
          <a:stretch>
            <a:fillRect/>
          </a:stretch>
        </p:blipFill>
        <p:spPr>
          <a:xfrm>
            <a:off x="0" y="-1651"/>
            <a:ext cx="9139638"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descr="th.jpg" id="243" name="Google Shape;243;p34"/>
          <p:cNvPicPr preferRelativeResize="0"/>
          <p:nvPr/>
        </p:nvPicPr>
        <p:blipFill>
          <a:blip r:embed="rId3">
            <a:alphaModFix/>
          </a:blip>
          <a:stretch>
            <a:fillRect/>
          </a:stretch>
        </p:blipFill>
        <p:spPr>
          <a:xfrm>
            <a:off x="0" y="792450"/>
            <a:ext cx="9144000" cy="6065550"/>
          </a:xfrm>
          <a:prstGeom prst="rect">
            <a:avLst/>
          </a:prstGeom>
          <a:noFill/>
          <a:ln>
            <a:noFill/>
          </a:ln>
        </p:spPr>
      </p:pic>
      <p:sp>
        <p:nvSpPr>
          <p:cNvPr id="244" name="Google Shape;244;p34"/>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4"/>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Reflect On Spending</a:t>
            </a:r>
            <a:endParaRPr b="0" i="0" sz="4400" u="none" cap="none" strike="noStrike">
              <a:solidFill>
                <a:srgbClr val="3F3F3F"/>
              </a:solidFill>
              <a:latin typeface="Arial"/>
              <a:ea typeface="Arial"/>
              <a:cs typeface="Arial"/>
              <a:sym typeface="Arial"/>
            </a:endParaRPr>
          </a:p>
        </p:txBody>
      </p:sp>
      <p:sp>
        <p:nvSpPr>
          <p:cNvPr id="246" name="Google Shape;246;p34"/>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r.JPG" id="247" name="Google Shape;247;p34"/>
          <p:cNvPicPr preferRelativeResize="0"/>
          <p:nvPr/>
        </p:nvPicPr>
        <p:blipFill>
          <a:blip r:embed="rId4">
            <a:alphaModFix/>
          </a:blip>
          <a:stretch>
            <a:fillRect/>
          </a:stretch>
        </p:blipFill>
        <p:spPr>
          <a:xfrm>
            <a:off x="2202" y="0"/>
            <a:ext cx="9139638"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5"/>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5"/>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Shop Wisely</a:t>
            </a:r>
            <a:endParaRPr b="0" i="0" sz="4400" u="none" cap="none" strike="noStrike">
              <a:solidFill>
                <a:srgbClr val="3F3F3F"/>
              </a:solidFill>
              <a:latin typeface="Arial"/>
              <a:ea typeface="Arial"/>
              <a:cs typeface="Arial"/>
              <a:sym typeface="Arial"/>
            </a:endParaRPr>
          </a:p>
        </p:txBody>
      </p:sp>
      <p:sp>
        <p:nvSpPr>
          <p:cNvPr id="254" name="Google Shape;254;p35"/>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dollars.jpg" id="255" name="Google Shape;255;p35"/>
          <p:cNvPicPr preferRelativeResize="0"/>
          <p:nvPr/>
        </p:nvPicPr>
        <p:blipFill>
          <a:blip r:embed="rId3">
            <a:alphaModFix/>
          </a:blip>
          <a:stretch>
            <a:fillRect/>
          </a:stretch>
        </p:blipFill>
        <p:spPr>
          <a:xfrm>
            <a:off x="779347" y="1395001"/>
            <a:ext cx="7585300" cy="5048400"/>
          </a:xfrm>
          <a:prstGeom prst="rect">
            <a:avLst/>
          </a:prstGeom>
          <a:noFill/>
          <a:ln>
            <a:noFill/>
          </a:ln>
        </p:spPr>
      </p:pic>
      <p:pic>
        <p:nvPicPr>
          <p:cNvPr descr="s.JPG" id="256" name="Google Shape;256;p35"/>
          <p:cNvPicPr preferRelativeResize="0"/>
          <p:nvPr/>
        </p:nvPicPr>
        <p:blipFill>
          <a:blip r:embed="rId4">
            <a:alphaModFix/>
          </a:blip>
          <a:stretch>
            <a:fillRect/>
          </a:stretch>
        </p:blipFill>
        <p:spPr>
          <a:xfrm>
            <a:off x="10800" y="0"/>
            <a:ext cx="9122429"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6"/>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6"/>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Time Management</a:t>
            </a:r>
            <a:endParaRPr b="0" i="0" sz="4400" u="none" cap="none" strike="noStrike">
              <a:solidFill>
                <a:srgbClr val="3F3F3F"/>
              </a:solidFill>
              <a:latin typeface="Arial"/>
              <a:ea typeface="Arial"/>
              <a:cs typeface="Arial"/>
              <a:sym typeface="Arial"/>
            </a:endParaRPr>
          </a:p>
        </p:txBody>
      </p:sp>
      <p:pic>
        <p:nvPicPr>
          <p:cNvPr descr="th (71).jpg" id="263" name="Google Shape;263;p36"/>
          <p:cNvPicPr preferRelativeResize="0"/>
          <p:nvPr/>
        </p:nvPicPr>
        <p:blipFill>
          <a:blip r:embed="rId3">
            <a:alphaModFix/>
          </a:blip>
          <a:stretch>
            <a:fillRect/>
          </a:stretch>
        </p:blipFill>
        <p:spPr>
          <a:xfrm>
            <a:off x="515650" y="1191600"/>
            <a:ext cx="6853102" cy="5482475"/>
          </a:xfrm>
          <a:prstGeom prst="rect">
            <a:avLst/>
          </a:prstGeom>
          <a:noFill/>
          <a:ln>
            <a:noFill/>
          </a:ln>
        </p:spPr>
      </p:pic>
      <p:sp>
        <p:nvSpPr>
          <p:cNvPr id="264" name="Google Shape;264;p36"/>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t.JPG" id="265" name="Google Shape;265;p36"/>
          <p:cNvPicPr preferRelativeResize="0"/>
          <p:nvPr/>
        </p:nvPicPr>
        <p:blipFill>
          <a:blip r:embed="rId4">
            <a:alphaModFix/>
          </a:blip>
          <a:stretch>
            <a:fillRect/>
          </a:stretch>
        </p:blipFill>
        <p:spPr>
          <a:xfrm>
            <a:off x="0" y="-24374"/>
            <a:ext cx="9144000" cy="69067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7"/>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Using Credit</a:t>
            </a:r>
            <a:endParaRPr b="0" i="0" sz="4400" u="none" cap="none" strike="noStrike">
              <a:solidFill>
                <a:srgbClr val="3F3F3F"/>
              </a:solidFill>
              <a:latin typeface="Arial"/>
              <a:ea typeface="Arial"/>
              <a:cs typeface="Arial"/>
              <a:sym typeface="Arial"/>
            </a:endParaRPr>
          </a:p>
        </p:txBody>
      </p:sp>
      <p:pic>
        <p:nvPicPr>
          <p:cNvPr descr="Credit.jpg" id="272" name="Google Shape;272;p37"/>
          <p:cNvPicPr preferRelativeResize="0"/>
          <p:nvPr/>
        </p:nvPicPr>
        <p:blipFill>
          <a:blip r:embed="rId3">
            <a:alphaModFix/>
          </a:blip>
          <a:stretch>
            <a:fillRect/>
          </a:stretch>
        </p:blipFill>
        <p:spPr>
          <a:xfrm>
            <a:off x="2273550" y="1911625"/>
            <a:ext cx="4596876" cy="4596876"/>
          </a:xfrm>
          <a:prstGeom prst="rect">
            <a:avLst/>
          </a:prstGeom>
          <a:noFill/>
          <a:ln>
            <a:noFill/>
          </a:ln>
        </p:spPr>
      </p:pic>
      <p:sp>
        <p:nvSpPr>
          <p:cNvPr id="273" name="Google Shape;273;p37"/>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u.JPG" id="274" name="Google Shape;274;p37"/>
          <p:cNvPicPr preferRelativeResize="0"/>
          <p:nvPr/>
        </p:nvPicPr>
        <p:blipFill>
          <a:blip r:embed="rId4">
            <a:alphaModFix/>
          </a:blip>
          <a:stretch>
            <a:fillRect/>
          </a:stretch>
        </p:blipFill>
        <p:spPr>
          <a:xfrm>
            <a:off x="0" y="-106625"/>
            <a:ext cx="9210651" cy="6964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8"/>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8"/>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Visualize Your Future</a:t>
            </a:r>
            <a:endParaRPr b="0" i="0" sz="4400" u="none" cap="none" strike="noStrike">
              <a:solidFill>
                <a:srgbClr val="3F3F3F"/>
              </a:solidFill>
              <a:latin typeface="Arial"/>
              <a:ea typeface="Arial"/>
              <a:cs typeface="Arial"/>
              <a:sym typeface="Arial"/>
            </a:endParaRPr>
          </a:p>
        </p:txBody>
      </p:sp>
      <p:pic>
        <p:nvPicPr>
          <p:cNvPr descr="bright future.jpg" id="281" name="Google Shape;281;p38"/>
          <p:cNvPicPr preferRelativeResize="0"/>
          <p:nvPr/>
        </p:nvPicPr>
        <p:blipFill>
          <a:blip r:embed="rId3">
            <a:alphaModFix/>
          </a:blip>
          <a:stretch>
            <a:fillRect/>
          </a:stretch>
        </p:blipFill>
        <p:spPr>
          <a:xfrm>
            <a:off x="6" y="1191597"/>
            <a:ext cx="9144000" cy="5695759"/>
          </a:xfrm>
          <a:prstGeom prst="rect">
            <a:avLst/>
          </a:prstGeom>
          <a:noFill/>
          <a:ln>
            <a:noFill/>
          </a:ln>
        </p:spPr>
      </p:pic>
      <p:sp>
        <p:nvSpPr>
          <p:cNvPr id="282" name="Google Shape;282;p38"/>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v.JPG" id="283" name="Google Shape;283;p38"/>
          <p:cNvPicPr preferRelativeResize="0"/>
          <p:nvPr/>
        </p:nvPicPr>
        <p:blipFill>
          <a:blip r:embed="rId4">
            <a:alphaModFix/>
          </a:blip>
          <a:stretch>
            <a:fillRect/>
          </a:stretch>
        </p:blipFill>
        <p:spPr>
          <a:xfrm>
            <a:off x="38724" y="0"/>
            <a:ext cx="9066513"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9"/>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9"/>
          <p:cNvSpPr txBox="1"/>
          <p:nvPr>
            <p:ph type="title"/>
          </p:nvPr>
        </p:nvSpPr>
        <p:spPr>
          <a:xfrm>
            <a:off x="1009492" y="188674"/>
            <a:ext cx="7125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Whistle While You Work</a:t>
            </a:r>
            <a:endParaRPr b="0" i="0" sz="4400" u="none" cap="none" strike="noStrike">
              <a:solidFill>
                <a:srgbClr val="3F3F3F"/>
              </a:solidFill>
              <a:latin typeface="Arial"/>
              <a:ea typeface="Arial"/>
              <a:cs typeface="Arial"/>
              <a:sym typeface="Arial"/>
            </a:endParaRPr>
          </a:p>
        </p:txBody>
      </p:sp>
      <p:pic>
        <p:nvPicPr>
          <p:cNvPr descr="th (6).jpg" id="290" name="Google Shape;290;p39"/>
          <p:cNvPicPr preferRelativeResize="0"/>
          <p:nvPr/>
        </p:nvPicPr>
        <p:blipFill>
          <a:blip r:embed="rId3">
            <a:alphaModFix/>
          </a:blip>
          <a:stretch>
            <a:fillRect/>
          </a:stretch>
        </p:blipFill>
        <p:spPr>
          <a:xfrm>
            <a:off x="1123637" y="1562637"/>
            <a:ext cx="6896725" cy="4574825"/>
          </a:xfrm>
          <a:prstGeom prst="rect">
            <a:avLst/>
          </a:prstGeom>
          <a:noFill/>
          <a:ln>
            <a:noFill/>
          </a:ln>
        </p:spPr>
      </p:pic>
      <p:sp>
        <p:nvSpPr>
          <p:cNvPr id="291" name="Google Shape;291;p39"/>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w.JPG" id="292" name="Google Shape;292;p39"/>
          <p:cNvPicPr preferRelativeResize="0"/>
          <p:nvPr/>
        </p:nvPicPr>
        <p:blipFill>
          <a:blip r:embed="rId4">
            <a:alphaModFix/>
          </a:blip>
          <a:stretch>
            <a:fillRect/>
          </a:stretch>
        </p:blipFill>
        <p:spPr>
          <a:xfrm>
            <a:off x="0" y="-13002"/>
            <a:ext cx="9109477"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0"/>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0"/>
          <p:cNvSpPr txBox="1"/>
          <p:nvPr>
            <p:ph type="title"/>
          </p:nvPr>
        </p:nvSpPr>
        <p:spPr>
          <a:xfrm>
            <a:off x="702301" y="133500"/>
            <a:ext cx="77394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Examine Your Relationships</a:t>
            </a:r>
            <a:endParaRPr b="0" i="0" sz="4400" u="none" cap="none" strike="noStrike">
              <a:solidFill>
                <a:srgbClr val="3F3F3F"/>
              </a:solidFill>
              <a:latin typeface="Arial"/>
              <a:ea typeface="Arial"/>
              <a:cs typeface="Arial"/>
              <a:sym typeface="Arial"/>
            </a:endParaRPr>
          </a:p>
        </p:txBody>
      </p:sp>
      <p:pic>
        <p:nvPicPr>
          <p:cNvPr descr="th (78).jpg" id="299" name="Google Shape;299;p40"/>
          <p:cNvPicPr preferRelativeResize="0"/>
          <p:nvPr/>
        </p:nvPicPr>
        <p:blipFill>
          <a:blip r:embed="rId3">
            <a:alphaModFix/>
          </a:blip>
          <a:stretch>
            <a:fillRect/>
          </a:stretch>
        </p:blipFill>
        <p:spPr>
          <a:xfrm>
            <a:off x="842263" y="1191600"/>
            <a:ext cx="7459475" cy="5395675"/>
          </a:xfrm>
          <a:prstGeom prst="rect">
            <a:avLst/>
          </a:prstGeom>
          <a:noFill/>
          <a:ln>
            <a:noFill/>
          </a:ln>
        </p:spPr>
      </p:pic>
      <p:sp>
        <p:nvSpPr>
          <p:cNvPr id="300" name="Google Shape;300;p40"/>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x.JPG" id="301" name="Google Shape;301;p40"/>
          <p:cNvPicPr preferRelativeResize="0"/>
          <p:nvPr/>
        </p:nvPicPr>
        <p:blipFill>
          <a:blip r:embed="rId4">
            <a:alphaModFix/>
          </a:blip>
          <a:stretch>
            <a:fillRect/>
          </a:stretch>
        </p:blipFill>
        <p:spPr>
          <a:xfrm>
            <a:off x="0" y="-6500"/>
            <a:ext cx="9144001"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1"/>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1"/>
          <p:cNvSpPr txBox="1"/>
          <p:nvPr>
            <p:ph type="title"/>
          </p:nvPr>
        </p:nvSpPr>
        <p:spPr>
          <a:xfrm>
            <a:off x="1009504"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Font typeface="Verdana"/>
              <a:buNone/>
            </a:pPr>
            <a:r>
              <a:rPr lang="en-US" sz="4400">
                <a:solidFill>
                  <a:schemeClr val="dk1"/>
                </a:solidFill>
                <a:latin typeface="Arial"/>
                <a:ea typeface="Arial"/>
                <a:cs typeface="Arial"/>
                <a:sym typeface="Arial"/>
              </a:rPr>
              <a:t>Your Child Counts On You</a:t>
            </a:r>
            <a:endParaRPr b="0" i="0" sz="4400" u="none" cap="none" strike="noStrike">
              <a:solidFill>
                <a:srgbClr val="3F3F3F"/>
              </a:solidFill>
              <a:latin typeface="Arial"/>
              <a:ea typeface="Arial"/>
              <a:cs typeface="Arial"/>
              <a:sym typeface="Arial"/>
            </a:endParaRPr>
          </a:p>
        </p:txBody>
      </p:sp>
      <p:pic>
        <p:nvPicPr>
          <p:cNvPr descr="th (90).jpg" id="308" name="Google Shape;308;p41"/>
          <p:cNvPicPr preferRelativeResize="0"/>
          <p:nvPr/>
        </p:nvPicPr>
        <p:blipFill>
          <a:blip r:embed="rId3">
            <a:alphaModFix/>
          </a:blip>
          <a:stretch>
            <a:fillRect/>
          </a:stretch>
        </p:blipFill>
        <p:spPr>
          <a:xfrm>
            <a:off x="1376569" y="1698200"/>
            <a:ext cx="7767431" cy="5159800"/>
          </a:xfrm>
          <a:prstGeom prst="rect">
            <a:avLst/>
          </a:prstGeom>
          <a:noFill/>
          <a:ln>
            <a:noFill/>
          </a:ln>
        </p:spPr>
      </p:pic>
      <p:sp>
        <p:nvSpPr>
          <p:cNvPr id="309" name="Google Shape;309;p41"/>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y.JPG" id="310" name="Google Shape;310;p41"/>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descr="boy-w-suitcase1.jpg" id="315" name="Google Shape;315;p42"/>
          <p:cNvPicPr preferRelativeResize="0"/>
          <p:nvPr/>
        </p:nvPicPr>
        <p:blipFill>
          <a:blip r:embed="rId3">
            <a:alphaModFix/>
          </a:blip>
          <a:stretch>
            <a:fillRect/>
          </a:stretch>
        </p:blipFill>
        <p:spPr>
          <a:xfrm>
            <a:off x="2546575" y="674325"/>
            <a:ext cx="4127300" cy="6183675"/>
          </a:xfrm>
          <a:prstGeom prst="rect">
            <a:avLst/>
          </a:prstGeom>
          <a:noFill/>
          <a:ln>
            <a:noFill/>
          </a:ln>
        </p:spPr>
      </p:pic>
      <p:sp>
        <p:nvSpPr>
          <p:cNvPr id="316" name="Google Shape;316;p42"/>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2"/>
          <p:cNvSpPr txBox="1"/>
          <p:nvPr>
            <p:ph type="title"/>
          </p:nvPr>
        </p:nvSpPr>
        <p:spPr>
          <a:xfrm>
            <a:off x="1009492" y="133499"/>
            <a:ext cx="7125000" cy="924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Font typeface="Verdana"/>
              <a:buNone/>
            </a:pPr>
            <a:r>
              <a:rPr lang="en-US" sz="4400">
                <a:solidFill>
                  <a:schemeClr val="dk1"/>
                </a:solidFill>
                <a:latin typeface="Arial"/>
                <a:ea typeface="Arial"/>
                <a:cs typeface="Arial"/>
                <a:sym typeface="Arial"/>
              </a:rPr>
              <a:t>Zillions of Kids Leave Home</a:t>
            </a:r>
            <a:endParaRPr b="0" i="0" sz="4400" u="none" cap="none" strike="noStrike">
              <a:solidFill>
                <a:srgbClr val="3F3F3F"/>
              </a:solidFill>
              <a:latin typeface="Arial"/>
              <a:ea typeface="Arial"/>
              <a:cs typeface="Arial"/>
              <a:sym typeface="Arial"/>
            </a:endParaRPr>
          </a:p>
        </p:txBody>
      </p:sp>
      <p:sp>
        <p:nvSpPr>
          <p:cNvPr id="318" name="Google Shape;318;p42"/>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z.JPG" id="319" name="Google Shape;319;p42"/>
          <p:cNvPicPr preferRelativeResize="0"/>
          <p:nvPr/>
        </p:nvPicPr>
        <p:blipFill>
          <a:blip r:embed="rId4">
            <a:alphaModFix/>
          </a:blip>
          <a:stretch>
            <a:fillRect/>
          </a:stretch>
        </p:blipFill>
        <p:spPr>
          <a:xfrm>
            <a:off x="0" y="-30900"/>
            <a:ext cx="9210650" cy="688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descr="th (35).jpg" id="78" name="Google Shape;78;p16"/>
          <p:cNvPicPr preferRelativeResize="0"/>
          <p:nvPr/>
        </p:nvPicPr>
        <p:blipFill>
          <a:blip r:embed="rId3">
            <a:alphaModFix/>
          </a:blip>
          <a:stretch>
            <a:fillRect/>
          </a:stretch>
        </p:blipFill>
        <p:spPr>
          <a:xfrm>
            <a:off x="0" y="1191600"/>
            <a:ext cx="9109200" cy="5666400"/>
          </a:xfrm>
          <a:prstGeom prst="rect">
            <a:avLst/>
          </a:prstGeom>
          <a:noFill/>
          <a:ln>
            <a:noFill/>
          </a:ln>
        </p:spPr>
      </p:pic>
      <p:sp>
        <p:nvSpPr>
          <p:cNvPr id="79" name="Google Shape;79;p16"/>
          <p:cNvSpPr/>
          <p:nvPr/>
        </p:nvSpPr>
        <p:spPr>
          <a:xfrm>
            <a:off x="0" y="0"/>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type="title"/>
          </p:nvPr>
        </p:nvSpPr>
        <p:spPr>
          <a:xfrm>
            <a:off x="0" y="133500"/>
            <a:ext cx="91092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Banking Services</a:t>
            </a:r>
            <a:endParaRPr b="0" i="0" sz="4400" u="none" cap="none" strike="noStrike">
              <a:solidFill>
                <a:srgbClr val="3F3F3F"/>
              </a:solidFill>
              <a:latin typeface="Arial"/>
              <a:ea typeface="Arial"/>
              <a:cs typeface="Arial"/>
              <a:sym typeface="Arial"/>
            </a:endParaRPr>
          </a:p>
        </p:txBody>
      </p:sp>
      <p:sp>
        <p:nvSpPr>
          <p:cNvPr id="81" name="Google Shape;81;p16"/>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b.JPG" id="82" name="Google Shape;82;p16"/>
          <p:cNvPicPr preferRelativeResize="0"/>
          <p:nvPr/>
        </p:nvPicPr>
        <p:blipFill>
          <a:blip r:embed="rId4">
            <a:alphaModFix/>
          </a:blip>
          <a:stretch>
            <a:fillRect/>
          </a:stretch>
        </p:blipFill>
        <p:spPr>
          <a:xfrm>
            <a:off x="38024" y="0"/>
            <a:ext cx="9067939"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3"/>
          <p:cNvSpPr/>
          <p:nvPr/>
        </p:nvSpPr>
        <p:spPr>
          <a:xfrm>
            <a:off x="0" y="0"/>
            <a:ext cx="9144000" cy="205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3"/>
          <p:cNvSpPr txBox="1"/>
          <p:nvPr>
            <p:ph idx="1" type="body"/>
          </p:nvPr>
        </p:nvSpPr>
        <p:spPr>
          <a:xfrm>
            <a:off x="1399800" y="79850"/>
            <a:ext cx="6344400" cy="2184300"/>
          </a:xfrm>
          <a:prstGeom prst="rect">
            <a:avLst/>
          </a:prstGeom>
        </p:spPr>
        <p:txBody>
          <a:bodyPr anchorCtr="0" anchor="t" bIns="91425" lIns="91425" spcFirstLastPara="1" rIns="91425" wrap="square" tIns="91425">
            <a:noAutofit/>
          </a:bodyPr>
          <a:lstStyle/>
          <a:p>
            <a:pPr indent="0" lvl="0" marL="0" rtl="0" algn="ctr">
              <a:lnSpc>
                <a:spcPct val="100000"/>
              </a:lnSpc>
              <a:spcBef>
                <a:spcPts val="560"/>
              </a:spcBef>
              <a:spcAft>
                <a:spcPts val="0"/>
              </a:spcAft>
              <a:buClr>
                <a:schemeClr val="dk1"/>
              </a:buClr>
              <a:buSzPts val="1100"/>
              <a:buFont typeface="Arial"/>
              <a:buNone/>
            </a:pPr>
            <a:r>
              <a:rPr b="1" lang="en-US" sz="3600">
                <a:solidFill>
                  <a:srgbClr val="000000"/>
                </a:solidFill>
              </a:rPr>
              <a:t>Slides by </a:t>
            </a:r>
            <a:endParaRPr b="1" sz="3600">
              <a:solidFill>
                <a:srgbClr val="000000"/>
              </a:solidFill>
            </a:endParaRPr>
          </a:p>
          <a:p>
            <a:pPr indent="0" lvl="0" marL="0" rtl="0" algn="ctr">
              <a:lnSpc>
                <a:spcPct val="100000"/>
              </a:lnSpc>
              <a:spcBef>
                <a:spcPts val="560"/>
              </a:spcBef>
              <a:spcAft>
                <a:spcPts val="0"/>
              </a:spcAft>
              <a:buClr>
                <a:schemeClr val="dk1"/>
              </a:buClr>
              <a:buSzPts val="1100"/>
              <a:buFont typeface="Arial"/>
              <a:buNone/>
            </a:pPr>
            <a:r>
              <a:rPr b="1" lang="en-US" sz="3600">
                <a:solidFill>
                  <a:srgbClr val="000000"/>
                </a:solidFill>
              </a:rPr>
              <a:t>Christina Hickman, MA. Ed</a:t>
            </a:r>
            <a:endParaRPr b="1" sz="3600">
              <a:solidFill>
                <a:srgbClr val="000000"/>
              </a:solidFill>
            </a:endParaRPr>
          </a:p>
          <a:p>
            <a:pPr indent="0" lvl="0" marL="0" rtl="0" algn="ctr">
              <a:lnSpc>
                <a:spcPct val="100000"/>
              </a:lnSpc>
              <a:spcBef>
                <a:spcPts val="560"/>
              </a:spcBef>
              <a:spcAft>
                <a:spcPts val="0"/>
              </a:spcAft>
              <a:buClr>
                <a:schemeClr val="dk1"/>
              </a:buClr>
              <a:buSzPts val="1100"/>
              <a:buFont typeface="Arial"/>
              <a:buNone/>
            </a:pPr>
            <a:r>
              <a:rPr b="1" lang="en-US" sz="3600">
                <a:solidFill>
                  <a:srgbClr val="000000"/>
                </a:solidFill>
              </a:rPr>
              <a:t>2016</a:t>
            </a:r>
            <a:endParaRPr b="1" sz="3600">
              <a:solidFill>
                <a:srgbClr val="000000"/>
              </a:solidFill>
            </a:endParaRPr>
          </a:p>
          <a:p>
            <a:pPr indent="0" lvl="0" marL="0" rtl="0" algn="l">
              <a:spcBef>
                <a:spcPts val="0"/>
              </a:spcBef>
              <a:spcAft>
                <a:spcPts val="1600"/>
              </a:spcAft>
              <a:buNone/>
            </a:pPr>
            <a:r>
              <a:t/>
            </a:r>
            <a:endParaRPr/>
          </a:p>
        </p:txBody>
      </p:sp>
      <p:pic>
        <p:nvPicPr>
          <p:cNvPr id="326" name="Google Shape;326;p43"/>
          <p:cNvPicPr preferRelativeResize="0"/>
          <p:nvPr/>
        </p:nvPicPr>
        <p:blipFill rotWithShape="1">
          <a:blip r:embed="rId3">
            <a:alphaModFix/>
          </a:blip>
          <a:srcRect b="0" l="0" r="0" t="0"/>
          <a:stretch/>
        </p:blipFill>
        <p:spPr>
          <a:xfrm>
            <a:off x="1703025" y="2566975"/>
            <a:ext cx="5355300" cy="3745200"/>
          </a:xfrm>
          <a:prstGeom prst="rect">
            <a:avLst/>
          </a:prstGeom>
          <a:noFill/>
          <a:ln>
            <a:noFill/>
          </a:ln>
        </p:spPr>
      </p:pic>
      <p:sp>
        <p:nvSpPr>
          <p:cNvPr id="327" name="Google Shape;327;p43"/>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end.JPG" id="328" name="Google Shape;328;p43"/>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descr="th (39).jpg" id="87" name="Google Shape;87;p17"/>
          <p:cNvPicPr preferRelativeResize="0"/>
          <p:nvPr/>
        </p:nvPicPr>
        <p:blipFill>
          <a:blip r:embed="rId3">
            <a:alphaModFix/>
          </a:blip>
          <a:stretch>
            <a:fillRect/>
          </a:stretch>
        </p:blipFill>
        <p:spPr>
          <a:xfrm>
            <a:off x="0" y="1163275"/>
            <a:ext cx="9144000" cy="5694725"/>
          </a:xfrm>
          <a:prstGeom prst="rect">
            <a:avLst/>
          </a:prstGeom>
          <a:noFill/>
          <a:ln>
            <a:noFill/>
          </a:ln>
        </p:spPr>
      </p:pic>
      <p:sp>
        <p:nvSpPr>
          <p:cNvPr id="88" name="Google Shape;88;p17"/>
          <p:cNvSpPr/>
          <p:nvPr/>
        </p:nvSpPr>
        <p:spPr>
          <a:xfrm>
            <a:off x="0" y="0"/>
            <a:ext cx="9144000" cy="1163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type="title"/>
          </p:nvPr>
        </p:nvSpPr>
        <p:spPr>
          <a:xfrm>
            <a:off x="0" y="119400"/>
            <a:ext cx="9144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Choose A Healthy Lifestyle</a:t>
            </a:r>
            <a:endParaRPr b="0" i="0" sz="4400" u="none" cap="none" strike="noStrike">
              <a:solidFill>
                <a:srgbClr val="3F3F3F"/>
              </a:solidFill>
              <a:latin typeface="Arial"/>
              <a:ea typeface="Arial"/>
              <a:cs typeface="Arial"/>
              <a:sym typeface="Arial"/>
            </a:endParaRPr>
          </a:p>
        </p:txBody>
      </p:sp>
      <p:sp>
        <p:nvSpPr>
          <p:cNvPr id="90" name="Google Shape;90;p17"/>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c.JPG" id="91" name="Google Shape;91;p17"/>
          <p:cNvPicPr preferRelativeResize="0"/>
          <p:nvPr/>
        </p:nvPicPr>
        <p:blipFill>
          <a:blip r:embed="rId4">
            <a:alphaModFix/>
          </a:blip>
          <a:stretch>
            <a:fillRect/>
          </a:stretch>
        </p:blipFill>
        <p:spPr>
          <a:xfrm>
            <a:off x="0" y="-4525"/>
            <a:ext cx="9131971"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th (2).jpg" id="96" name="Google Shape;96;p18"/>
          <p:cNvPicPr preferRelativeResize="0"/>
          <p:nvPr/>
        </p:nvPicPr>
        <p:blipFill>
          <a:blip r:embed="rId3">
            <a:alphaModFix/>
          </a:blip>
          <a:stretch>
            <a:fillRect/>
          </a:stretch>
        </p:blipFill>
        <p:spPr>
          <a:xfrm>
            <a:off x="0" y="1157400"/>
            <a:ext cx="9144000" cy="5700600"/>
          </a:xfrm>
          <a:prstGeom prst="rect">
            <a:avLst/>
          </a:prstGeom>
          <a:noFill/>
          <a:ln>
            <a:noFill/>
          </a:ln>
        </p:spPr>
      </p:pic>
      <p:sp>
        <p:nvSpPr>
          <p:cNvPr id="97" name="Google Shape;97;p18"/>
          <p:cNvSpPr/>
          <p:nvPr/>
        </p:nvSpPr>
        <p:spPr>
          <a:xfrm>
            <a:off x="0" y="0"/>
            <a:ext cx="9144000" cy="1157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ph type="title"/>
          </p:nvPr>
        </p:nvSpPr>
        <p:spPr>
          <a:xfrm>
            <a:off x="550950" y="116400"/>
            <a:ext cx="8276700" cy="924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Font typeface="Verdana"/>
              <a:buNone/>
            </a:pPr>
            <a:r>
              <a:rPr lang="en-US" sz="4400">
                <a:solidFill>
                  <a:schemeClr val="dk1"/>
                </a:solidFill>
                <a:latin typeface="Arial"/>
                <a:ea typeface="Arial"/>
                <a:cs typeface="Arial"/>
                <a:sym typeface="Arial"/>
              </a:rPr>
              <a:t>Determine Your Spending Plan</a:t>
            </a:r>
            <a:endParaRPr b="0" i="0" sz="4400" u="none" cap="none" strike="noStrike">
              <a:solidFill>
                <a:srgbClr val="3F3F3F"/>
              </a:solidFill>
              <a:latin typeface="Arial"/>
              <a:ea typeface="Arial"/>
              <a:cs typeface="Arial"/>
              <a:sym typeface="Arial"/>
            </a:endParaRPr>
          </a:p>
        </p:txBody>
      </p:sp>
      <p:sp>
        <p:nvSpPr>
          <p:cNvPr id="99" name="Google Shape;99;p18"/>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d.JPG" id="100" name="Google Shape;100;p18"/>
          <p:cNvPicPr preferRelativeResize="0"/>
          <p:nvPr/>
        </p:nvPicPr>
        <p:blipFill>
          <a:blip r:embed="rId4">
            <a:alphaModFix/>
          </a:blip>
          <a:stretch>
            <a:fillRect/>
          </a:stretch>
        </p:blipFill>
        <p:spPr>
          <a:xfrm>
            <a:off x="0" y="-7526"/>
            <a:ext cx="912401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p:nvPr/>
        </p:nvSpPr>
        <p:spPr>
          <a:xfrm>
            <a:off x="198000" y="214675"/>
            <a:ext cx="8784900" cy="10581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txBox="1"/>
          <p:nvPr>
            <p:ph type="title"/>
          </p:nvPr>
        </p:nvSpPr>
        <p:spPr>
          <a:xfrm>
            <a:off x="198000" y="214675"/>
            <a:ext cx="86628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b="1" lang="en-US" sz="3000">
                <a:solidFill>
                  <a:srgbClr val="000000"/>
                </a:solidFill>
              </a:rPr>
              <a:t>How to Calculate Monthly Income</a:t>
            </a:r>
            <a:endParaRPr b="1" i="0" sz="3000" u="none" cap="none" strike="noStrike">
              <a:solidFill>
                <a:srgbClr val="000000"/>
              </a:solidFill>
              <a:latin typeface="Verdana"/>
              <a:ea typeface="Verdana"/>
              <a:cs typeface="Verdana"/>
              <a:sym typeface="Verdana"/>
            </a:endParaRPr>
          </a:p>
        </p:txBody>
      </p:sp>
      <p:sp>
        <p:nvSpPr>
          <p:cNvPr id="107" name="Google Shape;107;p19"/>
          <p:cNvSpPr txBox="1"/>
          <p:nvPr>
            <p:ph idx="1" type="body"/>
          </p:nvPr>
        </p:nvSpPr>
        <p:spPr>
          <a:xfrm>
            <a:off x="1447800" y="1600325"/>
            <a:ext cx="6600000" cy="486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chemeClr val="dk1"/>
                </a:solidFill>
                <a:latin typeface="Arial"/>
                <a:ea typeface="Arial"/>
                <a:cs typeface="Arial"/>
                <a:sym typeface="Arial"/>
              </a:rPr>
              <a:t>$ 10.80 hour = $1,875.00 gross = $1,473 net</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i="1" lang="en-US" sz="2000" u="sng">
                <a:solidFill>
                  <a:srgbClr val="000000"/>
                </a:solidFill>
                <a:latin typeface="Arial"/>
                <a:ea typeface="Arial"/>
                <a:cs typeface="Arial"/>
                <a:sym typeface="Arial"/>
              </a:rPr>
              <a:t>Expenses:</a:t>
            </a:r>
            <a:endParaRPr b="1" i="1" sz="2000" u="sng">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30% Rent = $440</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7% Insurance = $103</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23% Car = $338</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6% Utilities = $88</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15% Food = $220</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7% Clothing = $103</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5% Recreation = $73</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5% Savings = $73</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solidFill>
                  <a:srgbClr val="000000"/>
                </a:solidFill>
                <a:latin typeface="Arial"/>
                <a:ea typeface="Arial"/>
                <a:cs typeface="Arial"/>
                <a:sym typeface="Arial"/>
              </a:rPr>
              <a:t>  	2% Health = $29</a:t>
            </a:r>
            <a:endParaRPr sz="2000">
              <a:solidFill>
                <a:srgbClr val="000000"/>
              </a:solidFill>
              <a:latin typeface="Arial"/>
              <a:ea typeface="Arial"/>
              <a:cs typeface="Arial"/>
              <a:sym typeface="Arial"/>
            </a:endParaRPr>
          </a:p>
          <a:p>
            <a:pPr indent="0" lvl="0" marL="0" rtl="0" algn="l">
              <a:spcBef>
                <a:spcPts val="0"/>
              </a:spcBef>
              <a:spcAft>
                <a:spcPts val="1600"/>
              </a:spcAft>
              <a:buNone/>
            </a:pPr>
            <a:r>
              <a:t/>
            </a:r>
            <a:endParaRPr sz="2000">
              <a:solidFill>
                <a:srgbClr val="000000"/>
              </a:solidFill>
              <a:latin typeface="Arial"/>
              <a:ea typeface="Arial"/>
              <a:cs typeface="Arial"/>
              <a:sym typeface="Arial"/>
            </a:endParaRPr>
          </a:p>
        </p:txBody>
      </p:sp>
      <p:sp>
        <p:nvSpPr>
          <p:cNvPr id="108" name="Google Shape;108;p19"/>
          <p:cNvSpPr txBox="1"/>
          <p:nvPr/>
        </p:nvSpPr>
        <p:spPr>
          <a:xfrm>
            <a:off x="5633525" y="2550300"/>
            <a:ext cx="2780700" cy="328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US" sz="3600">
                <a:solidFill>
                  <a:srgbClr val="38761D"/>
                </a:solidFill>
              </a:rPr>
              <a:t>What</a:t>
            </a:r>
            <a:endParaRPr b="1" i="1" sz="3600">
              <a:solidFill>
                <a:srgbClr val="38761D"/>
              </a:solidFill>
            </a:endParaRPr>
          </a:p>
          <a:p>
            <a:pPr indent="0" lvl="0" marL="0" rtl="0" algn="l">
              <a:lnSpc>
                <a:spcPct val="115000"/>
              </a:lnSpc>
              <a:spcBef>
                <a:spcPts val="0"/>
              </a:spcBef>
              <a:spcAft>
                <a:spcPts val="0"/>
              </a:spcAft>
              <a:buClr>
                <a:schemeClr val="dk1"/>
              </a:buClr>
              <a:buSzPts val="1100"/>
              <a:buFont typeface="Arial"/>
              <a:buNone/>
            </a:pPr>
            <a:r>
              <a:rPr b="1" i="1" lang="en-US" sz="3600">
                <a:solidFill>
                  <a:srgbClr val="38761D"/>
                </a:solidFill>
              </a:rPr>
              <a:t>Items</a:t>
            </a:r>
            <a:endParaRPr b="1" i="1" sz="3600">
              <a:solidFill>
                <a:srgbClr val="38761D"/>
              </a:solidFill>
            </a:endParaRPr>
          </a:p>
          <a:p>
            <a:pPr indent="0" lvl="0" marL="0" rtl="0" algn="l">
              <a:lnSpc>
                <a:spcPct val="115000"/>
              </a:lnSpc>
              <a:spcBef>
                <a:spcPts val="0"/>
              </a:spcBef>
              <a:spcAft>
                <a:spcPts val="0"/>
              </a:spcAft>
              <a:buClr>
                <a:schemeClr val="dk1"/>
              </a:buClr>
              <a:buSzPts val="1100"/>
              <a:buFont typeface="Arial"/>
              <a:buNone/>
            </a:pPr>
            <a:r>
              <a:rPr b="1" i="1" lang="en-US" sz="3600">
                <a:solidFill>
                  <a:srgbClr val="38761D"/>
                </a:solidFill>
              </a:rPr>
              <a:t>Are Missing?</a:t>
            </a:r>
            <a:endParaRPr b="1" i="1" sz="3600">
              <a:solidFill>
                <a:srgbClr val="38761D"/>
              </a:solidFill>
            </a:endParaRPr>
          </a:p>
          <a:p>
            <a:pPr indent="0" lvl="0" marL="0" rtl="0" algn="l">
              <a:spcBef>
                <a:spcPts val="0"/>
              </a:spcBef>
              <a:spcAft>
                <a:spcPts val="0"/>
              </a:spcAft>
              <a:buNone/>
            </a:pPr>
            <a:r>
              <a:t/>
            </a:r>
            <a:endParaRPr/>
          </a:p>
        </p:txBody>
      </p:sp>
      <p:sp>
        <p:nvSpPr>
          <p:cNvPr id="109" name="Google Shape;109;p19"/>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d1.JPG" id="110" name="Google Shape;110;p19"/>
          <p:cNvPicPr preferRelativeResize="0"/>
          <p:nvPr/>
        </p:nvPicPr>
        <p:blipFill>
          <a:blip r:embed="rId3">
            <a:alphaModFix/>
          </a:blip>
          <a:stretch>
            <a:fillRect/>
          </a:stretch>
        </p:blipFill>
        <p:spPr>
          <a:xfrm>
            <a:off x="0" y="3000"/>
            <a:ext cx="9136007"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p:nvPr/>
        </p:nvSpPr>
        <p:spPr>
          <a:xfrm>
            <a:off x="277200" y="228550"/>
            <a:ext cx="85896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ph type="title"/>
          </p:nvPr>
        </p:nvSpPr>
        <p:spPr>
          <a:xfrm>
            <a:off x="399750" y="574750"/>
            <a:ext cx="8466900" cy="8454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4000">
                <a:solidFill>
                  <a:srgbClr val="000000"/>
                </a:solidFill>
                <a:latin typeface="Arial"/>
                <a:ea typeface="Arial"/>
                <a:cs typeface="Arial"/>
                <a:sym typeface="Arial"/>
              </a:rPr>
              <a:t>MISC  EXPENSES</a:t>
            </a:r>
            <a:endParaRPr b="1" sz="4000">
              <a:solidFill>
                <a:srgbClr val="000000"/>
              </a:solidFill>
              <a:latin typeface="Arial"/>
              <a:ea typeface="Arial"/>
              <a:cs typeface="Arial"/>
              <a:sym typeface="Arial"/>
            </a:endParaRPr>
          </a:p>
          <a:p>
            <a:pPr indent="0" lvl="0" marL="0" marR="0" rtl="0" algn="ctr">
              <a:spcBef>
                <a:spcPts val="0"/>
              </a:spcBef>
              <a:spcAft>
                <a:spcPts val="0"/>
              </a:spcAft>
              <a:buClr>
                <a:srgbClr val="3F3F3F"/>
              </a:buClr>
              <a:buFont typeface="Verdana"/>
              <a:buNone/>
            </a:pPr>
            <a:r>
              <a:t/>
            </a:r>
            <a:endParaRPr/>
          </a:p>
        </p:txBody>
      </p:sp>
      <p:sp>
        <p:nvSpPr>
          <p:cNvPr id="117" name="Google Shape;117;p20"/>
          <p:cNvSpPr txBox="1"/>
          <p:nvPr>
            <p:ph idx="1" type="body"/>
          </p:nvPr>
        </p:nvSpPr>
        <p:spPr>
          <a:xfrm>
            <a:off x="1710300" y="1600325"/>
            <a:ext cx="6600000" cy="48687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0"/>
              </a:spcAft>
              <a:buNone/>
            </a:pPr>
            <a:r>
              <a:rPr lang="en-US" sz="3000">
                <a:solidFill>
                  <a:srgbClr val="000000"/>
                </a:solidFill>
                <a:latin typeface="Arial"/>
                <a:ea typeface="Arial"/>
                <a:cs typeface="Arial"/>
                <a:sym typeface="Arial"/>
              </a:rPr>
              <a:t>Cable TV               Internet </a:t>
            </a:r>
            <a:endParaRPr sz="3000">
              <a:solidFill>
                <a:srgbClr val="000000"/>
              </a:solidFill>
              <a:latin typeface="Arial"/>
              <a:ea typeface="Arial"/>
              <a:cs typeface="Arial"/>
              <a:sym typeface="Arial"/>
            </a:endParaRPr>
          </a:p>
          <a:p>
            <a:pPr indent="0" lvl="0" marL="0" rtl="0" algn="l">
              <a:lnSpc>
                <a:spcPct val="115000"/>
              </a:lnSpc>
              <a:spcBef>
                <a:spcPts val="2400"/>
              </a:spcBef>
              <a:spcAft>
                <a:spcPts val="0"/>
              </a:spcAft>
              <a:buClr>
                <a:schemeClr val="dk1"/>
              </a:buClr>
              <a:buSzPts val="1100"/>
              <a:buFont typeface="Arial"/>
              <a:buNone/>
            </a:pPr>
            <a:r>
              <a:rPr lang="en-US" sz="3000">
                <a:solidFill>
                  <a:srgbClr val="000000"/>
                </a:solidFill>
                <a:latin typeface="Arial"/>
                <a:ea typeface="Arial"/>
                <a:cs typeface="Arial"/>
                <a:sym typeface="Arial"/>
              </a:rPr>
              <a:t>Cell Phone  			Credit cards</a:t>
            </a:r>
            <a:endParaRPr sz="3000">
              <a:solidFill>
                <a:srgbClr val="000000"/>
              </a:solidFill>
              <a:latin typeface="Arial"/>
              <a:ea typeface="Arial"/>
              <a:cs typeface="Arial"/>
              <a:sym typeface="Arial"/>
            </a:endParaRPr>
          </a:p>
          <a:p>
            <a:pPr indent="0" lvl="0" marL="0" rtl="0" algn="l">
              <a:lnSpc>
                <a:spcPct val="115000"/>
              </a:lnSpc>
              <a:spcBef>
                <a:spcPts val="2400"/>
              </a:spcBef>
              <a:spcAft>
                <a:spcPts val="0"/>
              </a:spcAft>
              <a:buNone/>
            </a:pPr>
            <a:r>
              <a:rPr lang="en-US" sz="3000">
                <a:solidFill>
                  <a:srgbClr val="000000"/>
                </a:solidFill>
                <a:latin typeface="Arial"/>
                <a:ea typeface="Arial"/>
                <a:cs typeface="Arial"/>
                <a:sym typeface="Arial"/>
              </a:rPr>
              <a:t>Laundry  				Gifts </a:t>
            </a:r>
            <a:endParaRPr sz="3000">
              <a:solidFill>
                <a:srgbClr val="000000"/>
              </a:solidFill>
              <a:latin typeface="Arial"/>
              <a:ea typeface="Arial"/>
              <a:cs typeface="Arial"/>
              <a:sym typeface="Arial"/>
            </a:endParaRPr>
          </a:p>
          <a:p>
            <a:pPr indent="0" lvl="0" marL="0" rtl="0" algn="l">
              <a:lnSpc>
                <a:spcPct val="115000"/>
              </a:lnSpc>
              <a:spcBef>
                <a:spcPts val="2400"/>
              </a:spcBef>
              <a:spcAft>
                <a:spcPts val="0"/>
              </a:spcAft>
              <a:buClr>
                <a:schemeClr val="dk1"/>
              </a:buClr>
              <a:buSzPts val="1100"/>
              <a:buFont typeface="Arial"/>
              <a:buNone/>
            </a:pPr>
            <a:r>
              <a:rPr lang="en-US" sz="3000">
                <a:solidFill>
                  <a:srgbClr val="000000"/>
                </a:solidFill>
                <a:latin typeface="Arial"/>
                <a:ea typeface="Arial"/>
                <a:cs typeface="Arial"/>
                <a:sym typeface="Arial"/>
              </a:rPr>
              <a:t>Fitness Center   	Health Care</a:t>
            </a:r>
            <a:endParaRPr sz="3000">
              <a:solidFill>
                <a:srgbClr val="000000"/>
              </a:solidFill>
              <a:latin typeface="Arial"/>
              <a:ea typeface="Arial"/>
              <a:cs typeface="Arial"/>
              <a:sym typeface="Arial"/>
            </a:endParaRPr>
          </a:p>
          <a:p>
            <a:pPr indent="0" lvl="0" marL="0" rtl="0" algn="l">
              <a:lnSpc>
                <a:spcPct val="115000"/>
              </a:lnSpc>
              <a:spcBef>
                <a:spcPts val="2400"/>
              </a:spcBef>
              <a:spcAft>
                <a:spcPts val="0"/>
              </a:spcAft>
              <a:buNone/>
            </a:pPr>
            <a:r>
              <a:rPr lang="en-US" sz="3000">
                <a:solidFill>
                  <a:srgbClr val="000000"/>
                </a:solidFill>
                <a:latin typeface="Arial"/>
                <a:ea typeface="Arial"/>
                <a:cs typeface="Arial"/>
                <a:sym typeface="Arial"/>
              </a:rPr>
              <a:t>Hair/grooming  		Allowance  </a:t>
            </a:r>
            <a:endParaRPr sz="3000">
              <a:solidFill>
                <a:srgbClr val="000000"/>
              </a:solidFill>
              <a:latin typeface="Arial"/>
              <a:ea typeface="Arial"/>
              <a:cs typeface="Arial"/>
              <a:sym typeface="Arial"/>
            </a:endParaRPr>
          </a:p>
          <a:p>
            <a:pPr indent="0" lvl="0" marL="0" rtl="0" algn="l">
              <a:lnSpc>
                <a:spcPct val="115000"/>
              </a:lnSpc>
              <a:spcBef>
                <a:spcPts val="2400"/>
              </a:spcBef>
              <a:spcAft>
                <a:spcPts val="0"/>
              </a:spcAft>
              <a:buClr>
                <a:schemeClr val="dk1"/>
              </a:buClr>
              <a:buSzPts val="1100"/>
              <a:buFont typeface="Arial"/>
              <a:buNone/>
            </a:pPr>
            <a:r>
              <a:rPr lang="en-US" sz="3000">
                <a:solidFill>
                  <a:schemeClr val="dk1"/>
                </a:solidFill>
                <a:latin typeface="Arial"/>
                <a:ea typeface="Arial"/>
                <a:cs typeface="Arial"/>
                <a:sym typeface="Arial"/>
              </a:rPr>
              <a:t>Hobbies				</a:t>
            </a:r>
            <a:r>
              <a:rPr lang="en-US" sz="3000">
                <a:solidFill>
                  <a:srgbClr val="000000"/>
                </a:solidFill>
                <a:latin typeface="Arial"/>
                <a:ea typeface="Arial"/>
                <a:cs typeface="Arial"/>
                <a:sym typeface="Arial"/>
              </a:rPr>
              <a:t>Pet care/supplies 	</a:t>
            </a:r>
            <a:endParaRPr sz="3000">
              <a:solidFill>
                <a:srgbClr val="000000"/>
              </a:solidFill>
              <a:latin typeface="Arial"/>
              <a:ea typeface="Arial"/>
              <a:cs typeface="Arial"/>
              <a:sym typeface="Arial"/>
            </a:endParaRPr>
          </a:p>
          <a:p>
            <a:pPr indent="0" lvl="0" marL="0" rtl="0" algn="l">
              <a:spcBef>
                <a:spcPts val="0"/>
              </a:spcBef>
              <a:spcAft>
                <a:spcPts val="1600"/>
              </a:spcAft>
              <a:buNone/>
            </a:pPr>
            <a:r>
              <a:t/>
            </a:r>
            <a:endParaRPr sz="3000">
              <a:solidFill>
                <a:srgbClr val="000000"/>
              </a:solidFill>
              <a:latin typeface="Arial"/>
              <a:ea typeface="Arial"/>
              <a:cs typeface="Arial"/>
              <a:sym typeface="Arial"/>
            </a:endParaRPr>
          </a:p>
        </p:txBody>
      </p:sp>
      <p:sp>
        <p:nvSpPr>
          <p:cNvPr id="118" name="Google Shape;118;p20"/>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d2.JPG" id="119" name="Google Shape;119;p20"/>
          <p:cNvPicPr preferRelativeResize="0"/>
          <p:nvPr/>
        </p:nvPicPr>
        <p:blipFill>
          <a:blip r:embed="rId3">
            <a:alphaModFix/>
          </a:blip>
          <a:stretch>
            <a:fillRect/>
          </a:stretch>
        </p:blipFill>
        <p:spPr>
          <a:xfrm>
            <a:off x="0" y="-1"/>
            <a:ext cx="9011644" cy="6858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descr="th (13).jpg" id="124" name="Google Shape;124;p21"/>
          <p:cNvPicPr preferRelativeResize="0"/>
          <p:nvPr/>
        </p:nvPicPr>
        <p:blipFill>
          <a:blip r:embed="rId3">
            <a:alphaModFix/>
          </a:blip>
          <a:stretch>
            <a:fillRect/>
          </a:stretch>
        </p:blipFill>
        <p:spPr>
          <a:xfrm>
            <a:off x="-85425" y="1191600"/>
            <a:ext cx="9229500" cy="5666400"/>
          </a:xfrm>
          <a:prstGeom prst="rect">
            <a:avLst/>
          </a:prstGeom>
          <a:noFill/>
          <a:ln>
            <a:noFill/>
          </a:ln>
        </p:spPr>
      </p:pic>
      <p:sp>
        <p:nvSpPr>
          <p:cNvPr id="125" name="Google Shape;125;p21"/>
          <p:cNvSpPr/>
          <p:nvPr/>
        </p:nvSpPr>
        <p:spPr>
          <a:xfrm>
            <a:off x="-85425" y="0"/>
            <a:ext cx="92295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txBox="1"/>
          <p:nvPr>
            <p:ph type="title"/>
          </p:nvPr>
        </p:nvSpPr>
        <p:spPr>
          <a:xfrm>
            <a:off x="0" y="105425"/>
            <a:ext cx="9003900" cy="1086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Employment Success</a:t>
            </a:r>
            <a:endParaRPr b="0" i="0" sz="4400" u="none" cap="none" strike="noStrike">
              <a:solidFill>
                <a:srgbClr val="3F3F3F"/>
              </a:solidFill>
              <a:latin typeface="Arial"/>
              <a:ea typeface="Arial"/>
              <a:cs typeface="Arial"/>
              <a:sym typeface="Arial"/>
            </a:endParaRPr>
          </a:p>
        </p:txBody>
      </p:sp>
      <p:sp>
        <p:nvSpPr>
          <p:cNvPr id="127" name="Google Shape;127;p21"/>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e.JPG" id="128" name="Google Shape;128;p21"/>
          <p:cNvPicPr preferRelativeResize="0"/>
          <p:nvPr/>
        </p:nvPicPr>
        <p:blipFill>
          <a:blip r:embed="rId4">
            <a:alphaModFix/>
          </a:blip>
          <a:stretch>
            <a:fillRect/>
          </a:stretch>
        </p:blipFill>
        <p:spPr>
          <a:xfrm>
            <a:off x="-85425" y="0"/>
            <a:ext cx="9229500" cy="68799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2" name="Shape 132"/>
        <p:cNvGrpSpPr/>
        <p:nvPr/>
      </p:nvGrpSpPr>
      <p:grpSpPr>
        <a:xfrm>
          <a:off x="0" y="0"/>
          <a:ext cx="0" cy="0"/>
          <a:chOff x="0" y="0"/>
          <a:chExt cx="0" cy="0"/>
        </a:xfrm>
      </p:grpSpPr>
      <p:pic>
        <p:nvPicPr>
          <p:cNvPr descr="th (45).jpg" id="133" name="Google Shape;133;p22"/>
          <p:cNvPicPr preferRelativeResize="0"/>
          <p:nvPr/>
        </p:nvPicPr>
        <p:blipFill>
          <a:blip r:embed="rId3">
            <a:alphaModFix/>
          </a:blip>
          <a:stretch>
            <a:fillRect/>
          </a:stretch>
        </p:blipFill>
        <p:spPr>
          <a:xfrm>
            <a:off x="0" y="-125975"/>
            <a:ext cx="9144000" cy="6983975"/>
          </a:xfrm>
          <a:prstGeom prst="rect">
            <a:avLst/>
          </a:prstGeom>
          <a:noFill/>
          <a:ln>
            <a:noFill/>
          </a:ln>
        </p:spPr>
      </p:pic>
      <p:sp>
        <p:nvSpPr>
          <p:cNvPr id="134" name="Google Shape;134;p22"/>
          <p:cNvSpPr/>
          <p:nvPr/>
        </p:nvSpPr>
        <p:spPr>
          <a:xfrm>
            <a:off x="0" y="-125975"/>
            <a:ext cx="9144000" cy="119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txBox="1"/>
          <p:nvPr>
            <p:ph type="title"/>
          </p:nvPr>
        </p:nvSpPr>
        <p:spPr>
          <a:xfrm>
            <a:off x="0" y="7525"/>
            <a:ext cx="9144000" cy="9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Verdana"/>
              <a:buNone/>
            </a:pPr>
            <a:r>
              <a:rPr lang="en-US" sz="4400">
                <a:solidFill>
                  <a:schemeClr val="dk1"/>
                </a:solidFill>
                <a:latin typeface="Arial"/>
                <a:ea typeface="Arial"/>
                <a:cs typeface="Arial"/>
                <a:sym typeface="Arial"/>
              </a:rPr>
              <a:t>Feeding Your Family</a:t>
            </a:r>
            <a:endParaRPr b="0" i="0" sz="4400" u="none" cap="none" strike="noStrike">
              <a:solidFill>
                <a:srgbClr val="3F3F3F"/>
              </a:solidFill>
              <a:latin typeface="Arial"/>
              <a:ea typeface="Arial"/>
              <a:cs typeface="Arial"/>
              <a:sym typeface="Arial"/>
            </a:endParaRPr>
          </a:p>
        </p:txBody>
      </p:sp>
      <p:sp>
        <p:nvSpPr>
          <p:cNvPr id="136" name="Google Shape;136;p22"/>
          <p:cNvSpPr txBox="1"/>
          <p:nvPr/>
        </p:nvSpPr>
        <p:spPr>
          <a:xfrm>
            <a:off x="4590125" y="2347625"/>
            <a:ext cx="3680100" cy="43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sp>
        <p:nvSpPr>
          <p:cNvPr id="137" name="Google Shape;137;p22"/>
          <p:cNvSpPr txBox="1"/>
          <p:nvPr/>
        </p:nvSpPr>
        <p:spPr>
          <a:xfrm>
            <a:off x="0" y="6508500"/>
            <a:ext cx="16980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@weteachfacs</a:t>
            </a:r>
            <a:endParaRPr/>
          </a:p>
        </p:txBody>
      </p:sp>
      <p:pic>
        <p:nvPicPr>
          <p:cNvPr descr="f.JPG" id="138" name="Google Shape;138;p22"/>
          <p:cNvPicPr preferRelativeResize="0"/>
          <p:nvPr/>
        </p:nvPicPr>
        <p:blipFill>
          <a:blip r:embed="rId4">
            <a:alphaModFix/>
          </a:blip>
          <a:stretch>
            <a:fillRect/>
          </a:stretch>
        </p:blipFill>
        <p:spPr>
          <a:xfrm>
            <a:off x="0" y="-125976"/>
            <a:ext cx="9144001" cy="700239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