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Nunito"/>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2aed7f76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2aed7f768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aed7f76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2aed7f768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Every community has resources to help those in need. Search online for names of agencies and resources in the following categories. Look at the location and find an address that is closest to your home. Write the name, address, phone number and type of support on a piece of paper.</a:t>
            </a:r>
            <a:endParaRPr/>
          </a:p>
        </p:txBody>
      </p:sp>
      <p:sp>
        <p:nvSpPr>
          <p:cNvPr id="229" name="Google Shape;229;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SzPts val="3200"/>
              <a:buFont typeface="Arial"/>
              <a:buNone/>
            </a:pPr>
            <a:r>
              <a:t/>
            </a:r>
            <a:endParaRPr b="0" i="0" sz="3200" u="none" cap="none" strike="noStrike">
              <a:solidFill>
                <a:srgbClr val="0066FF"/>
              </a:solidFill>
            </a:endParaRPr>
          </a:p>
          <a:p>
            <a:pPr indent="0" lvl="1" marL="0" marR="0" rtl="0" algn="l">
              <a:spcBef>
                <a:spcPts val="0"/>
              </a:spcBef>
              <a:spcAft>
                <a:spcPts val="0"/>
              </a:spcAft>
              <a:buSzPts val="1800"/>
              <a:buFont typeface="Arial"/>
              <a:buNone/>
            </a:pPr>
            <a:r>
              <a:t/>
            </a:r>
            <a:endParaRPr b="0" i="0" sz="1800" u="none" cap="none" strike="noStrike">
              <a:solidFill>
                <a:srgbClr val="0066FF"/>
              </a:solidFill>
            </a:endParaRPr>
          </a:p>
          <a:p>
            <a:pPr indent="0" lvl="1" marL="0" marR="0" rtl="0" algn="l">
              <a:spcBef>
                <a:spcPts val="0"/>
              </a:spcBef>
              <a:spcAft>
                <a:spcPts val="0"/>
              </a:spcAft>
              <a:buSzPts val="3200"/>
              <a:buFont typeface="Arial"/>
              <a:buNone/>
            </a:pPr>
            <a:r>
              <a:t/>
            </a:r>
            <a:endParaRPr b="0" i="0" sz="3200" u="none" cap="none" strike="noStrike">
              <a:solidFill>
                <a:srgbClr val="0066FF"/>
              </a:solidFill>
            </a:endParaRPr>
          </a:p>
          <a:p>
            <a:pPr indent="0" lvl="1" marL="0" marR="0" rtl="0" algn="l">
              <a:spcBef>
                <a:spcPts val="0"/>
              </a:spcBef>
              <a:spcAft>
                <a:spcPts val="0"/>
              </a:spcAft>
              <a:buSzPts val="3200"/>
              <a:buFont typeface="Arial"/>
              <a:buNone/>
            </a:pPr>
            <a:r>
              <a:t/>
            </a:r>
            <a:endParaRPr b="0" i="0" sz="3200" u="none" cap="none" strike="noStrike">
              <a:solidFill>
                <a:srgbClr val="0066FF"/>
              </a:solidFill>
            </a:endParaRPr>
          </a:p>
          <a:p>
            <a:pPr indent="0" lvl="1" marL="0" marR="0" rtl="0" algn="l">
              <a:spcBef>
                <a:spcPts val="0"/>
              </a:spcBef>
              <a:spcAft>
                <a:spcPts val="0"/>
              </a:spcAft>
              <a:buSzPts val="3200"/>
              <a:buFont typeface="Arial"/>
              <a:buNone/>
            </a:pPr>
            <a:r>
              <a:t/>
            </a:r>
            <a:endParaRPr b="0" i="0" sz="3200" u="none" cap="none" strike="noStrike">
              <a:solidFill>
                <a:srgbClr val="0066FF"/>
              </a:solidFill>
            </a:endParaRPr>
          </a:p>
          <a:p>
            <a:pPr indent="0" lvl="1" marL="0" marR="0" rtl="0" algn="l">
              <a:spcBef>
                <a:spcPts val="0"/>
              </a:spcBef>
              <a:spcAft>
                <a:spcPts val="0"/>
              </a:spcAft>
              <a:buSzPts val="3200"/>
              <a:buFont typeface="Arial"/>
              <a:buNone/>
            </a:pPr>
            <a:r>
              <a:t/>
            </a:r>
            <a:endParaRPr b="0" i="0" sz="3200" u="none" cap="none" strike="noStrike">
              <a:solidFill>
                <a:srgbClr val="0066FF"/>
              </a:solidFill>
            </a:endParaRPr>
          </a:p>
          <a:p>
            <a:pPr indent="0" lvl="0" marL="0" marR="0" rtl="0" algn="l">
              <a:spcBef>
                <a:spcPts val="0"/>
              </a:spcBef>
              <a:spcAft>
                <a:spcPts val="0"/>
              </a:spcAft>
              <a:buNone/>
            </a:pPr>
            <a:r>
              <a:t/>
            </a:r>
            <a:endParaRPr b="0" i="0" sz="3200" u="none" cap="none" strike="noStrike">
              <a:solidFill>
                <a:srgbClr val="0066FF"/>
              </a:solidFill>
            </a:endParaRPr>
          </a:p>
        </p:txBody>
      </p:sp>
      <p:sp>
        <p:nvSpPr>
          <p:cNvPr id="236" name="Google Shape;236;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rPr lang="en-US" sz="3200">
                <a:solidFill>
                  <a:schemeClr val="dk1"/>
                </a:solidFill>
              </a:rPr>
              <a:t>•</a:t>
            </a:r>
            <a:r>
              <a:rPr lang="en-US">
                <a:solidFill>
                  <a:srgbClr val="CC0000"/>
                </a:solidFill>
              </a:rPr>
              <a:t>Unplanned pregnancy</a:t>
            </a:r>
            <a:endParaRPr>
              <a:solidFill>
                <a:srgbClr val="CC0000"/>
              </a:solidFill>
            </a:endParaRPr>
          </a:p>
          <a:p>
            <a:pPr indent="0" lvl="0" marL="0" rtl="0" algn="l">
              <a:lnSpc>
                <a:spcPct val="115000"/>
              </a:lnSpc>
              <a:spcBef>
                <a:spcPts val="800"/>
              </a:spcBef>
              <a:spcAft>
                <a:spcPts val="0"/>
              </a:spcAft>
              <a:buClr>
                <a:schemeClr val="dk1"/>
              </a:buClr>
              <a:buSzPts val="1100"/>
              <a:buFont typeface="Arial"/>
              <a:buNone/>
            </a:pPr>
            <a:r>
              <a:rPr lang="en-US">
                <a:solidFill>
                  <a:schemeClr val="dk1"/>
                </a:solidFill>
              </a:rPr>
              <a:t>•</a:t>
            </a:r>
            <a:r>
              <a:rPr lang="en-US">
                <a:solidFill>
                  <a:srgbClr val="CC0000"/>
                </a:solidFill>
              </a:rPr>
              <a:t>Medical issues</a:t>
            </a:r>
            <a:endParaRPr>
              <a:solidFill>
                <a:srgbClr val="CC0000"/>
              </a:solidFill>
            </a:endParaRPr>
          </a:p>
          <a:p>
            <a:pPr indent="0" lvl="0" marL="0" rtl="0" algn="l">
              <a:lnSpc>
                <a:spcPct val="115000"/>
              </a:lnSpc>
              <a:spcBef>
                <a:spcPts val="800"/>
              </a:spcBef>
              <a:spcAft>
                <a:spcPts val="0"/>
              </a:spcAft>
              <a:buClr>
                <a:schemeClr val="dk1"/>
              </a:buClr>
              <a:buSzPts val="1100"/>
              <a:buFont typeface="Arial"/>
              <a:buNone/>
            </a:pPr>
            <a:r>
              <a:rPr lang="en-US">
                <a:solidFill>
                  <a:schemeClr val="dk1"/>
                </a:solidFill>
              </a:rPr>
              <a:t>•</a:t>
            </a:r>
            <a:r>
              <a:rPr lang="en-US">
                <a:solidFill>
                  <a:srgbClr val="CC0000"/>
                </a:solidFill>
              </a:rPr>
              <a:t>Job loss</a:t>
            </a:r>
            <a:endParaRPr>
              <a:solidFill>
                <a:srgbClr val="CC0000"/>
              </a:solidFill>
            </a:endParaRPr>
          </a:p>
          <a:p>
            <a:pPr indent="0" lvl="0" marL="0" rtl="0" algn="l">
              <a:lnSpc>
                <a:spcPct val="115000"/>
              </a:lnSpc>
              <a:spcBef>
                <a:spcPts val="800"/>
              </a:spcBef>
              <a:spcAft>
                <a:spcPts val="0"/>
              </a:spcAft>
              <a:buClr>
                <a:schemeClr val="dk1"/>
              </a:buClr>
              <a:buSzPts val="1100"/>
              <a:buFont typeface="Arial"/>
              <a:buNone/>
            </a:pPr>
            <a:r>
              <a:rPr lang="en-US">
                <a:solidFill>
                  <a:schemeClr val="dk1"/>
                </a:solidFill>
              </a:rPr>
              <a:t>•</a:t>
            </a:r>
            <a:r>
              <a:rPr lang="en-US">
                <a:solidFill>
                  <a:srgbClr val="CC0000"/>
                </a:solidFill>
              </a:rPr>
              <a:t>Financial issues</a:t>
            </a:r>
            <a:endParaRPr>
              <a:solidFill>
                <a:srgbClr val="CC0000"/>
              </a:solidFill>
            </a:endParaRPr>
          </a:p>
          <a:p>
            <a:pPr indent="0" lvl="0" marL="0" rtl="0" algn="l">
              <a:lnSpc>
                <a:spcPct val="115000"/>
              </a:lnSpc>
              <a:spcBef>
                <a:spcPts val="800"/>
              </a:spcBef>
              <a:spcAft>
                <a:spcPts val="0"/>
              </a:spcAft>
              <a:buClr>
                <a:schemeClr val="dk1"/>
              </a:buClr>
              <a:buSzPts val="1100"/>
              <a:buFont typeface="Arial"/>
              <a:buNone/>
            </a:pPr>
            <a:r>
              <a:rPr lang="en-US">
                <a:solidFill>
                  <a:schemeClr val="dk1"/>
                </a:solidFill>
              </a:rPr>
              <a:t>•</a:t>
            </a:r>
            <a:r>
              <a:rPr lang="en-US">
                <a:solidFill>
                  <a:srgbClr val="CC0000"/>
                </a:solidFill>
              </a:rPr>
              <a:t>Relationship issues</a:t>
            </a:r>
            <a:endParaRPr>
              <a:solidFill>
                <a:srgbClr val="CC0000"/>
              </a:solidFill>
            </a:endParaRPr>
          </a:p>
          <a:p>
            <a:pPr indent="0" lvl="0" marL="0" rtl="0" algn="l">
              <a:lnSpc>
                <a:spcPct val="115000"/>
              </a:lnSpc>
              <a:spcBef>
                <a:spcPts val="800"/>
              </a:spcBef>
              <a:spcAft>
                <a:spcPts val="0"/>
              </a:spcAft>
              <a:buClr>
                <a:schemeClr val="dk1"/>
              </a:buClr>
              <a:buSzPts val="1100"/>
              <a:buFont typeface="Arial"/>
              <a:buNone/>
            </a:pPr>
            <a:r>
              <a:rPr lang="en-US">
                <a:solidFill>
                  <a:schemeClr val="dk1"/>
                </a:solidFill>
              </a:rPr>
              <a:t>•</a:t>
            </a:r>
            <a:r>
              <a:rPr lang="en-US">
                <a:solidFill>
                  <a:srgbClr val="CC0000"/>
                </a:solidFill>
              </a:rPr>
              <a:t>Mental issues</a:t>
            </a:r>
            <a:endParaRPr>
              <a:solidFill>
                <a:srgbClr val="CC0000"/>
              </a:solidFill>
            </a:endParaRPr>
          </a:p>
          <a:p>
            <a:pPr indent="0" lvl="0" marL="0" rtl="0" algn="l">
              <a:lnSpc>
                <a:spcPct val="115000"/>
              </a:lnSpc>
              <a:spcBef>
                <a:spcPts val="800"/>
              </a:spcBef>
              <a:spcAft>
                <a:spcPts val="0"/>
              </a:spcAft>
              <a:buClr>
                <a:schemeClr val="dk1"/>
              </a:buClr>
              <a:buSzPts val="1100"/>
              <a:buFont typeface="Arial"/>
              <a:buNone/>
            </a:pPr>
            <a:r>
              <a:rPr lang="en-US">
                <a:solidFill>
                  <a:schemeClr val="dk1"/>
                </a:solidFill>
              </a:rPr>
              <a:t>•</a:t>
            </a:r>
            <a:r>
              <a:rPr lang="en-US">
                <a:solidFill>
                  <a:srgbClr val="CC0000"/>
                </a:solidFill>
              </a:rPr>
              <a:t>Housing issues</a:t>
            </a:r>
            <a:endParaRPr>
              <a:solidFill>
                <a:srgbClr val="CC0000"/>
              </a:solidFill>
            </a:endParaRPr>
          </a:p>
          <a:p>
            <a:pPr indent="0" lvl="0" marL="0" rtl="0" algn="l">
              <a:spcBef>
                <a:spcPts val="0"/>
              </a:spcBef>
              <a:spcAft>
                <a:spcPts val="0"/>
              </a:spcAft>
              <a:buNone/>
            </a:pPr>
            <a:r>
              <a:t/>
            </a:r>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aed7f7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Comic Sans MS"/>
                <a:ea typeface="Comic Sans MS"/>
                <a:cs typeface="Comic Sans MS"/>
                <a:sym typeface="Comic Sans MS"/>
              </a:rPr>
              <a:t>Remember, each person goes through these stages at his or her own pace. Allow time to experience thoughts and feelings. Confide is a trusted person. Crying offers relief.</a:t>
            </a:r>
            <a:endParaRPr sz="16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138" name="Google Shape;138;g32aed7f768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Looking at the list of unexpected events, how would you deal with the problem? Who could Help you?</a:t>
            </a:r>
            <a:endParaRPr/>
          </a:p>
          <a:p>
            <a:pPr indent="0" lvl="0" marL="0" marR="0" rtl="0" algn="l">
              <a:spcBef>
                <a:spcPts val="0"/>
              </a:spcBef>
              <a:spcAft>
                <a:spcPts val="0"/>
              </a:spcAft>
              <a:buNone/>
            </a:pPr>
            <a:r>
              <a:t/>
            </a:r>
            <a:endParaRPr b="0" i="0" sz="1800" u="none" cap="none" strike="noStrike"/>
          </a:p>
        </p:txBody>
      </p:sp>
      <p:sp>
        <p:nvSpPr>
          <p:cNvPr id="147" name="Google Shape;147;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Family</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Friends</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Neighbors</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Clergy</a:t>
            </a:r>
            <a:endParaRPr/>
          </a:p>
          <a:p>
            <a:pPr indent="0" lvl="0" marL="0" marR="0" rtl="0" algn="l">
              <a:spcBef>
                <a:spcPts val="0"/>
              </a:spcBef>
              <a:spcAft>
                <a:spcPts val="0"/>
              </a:spcAft>
              <a:buNone/>
            </a:pPr>
            <a:r>
              <a:t/>
            </a:r>
            <a:endParaRPr b="0" i="0" sz="1800" u="none" cap="none" strike="noStrike">
              <a:solidFill>
                <a:srgbClr val="CC0000"/>
              </a:solidFill>
            </a:endParaRPr>
          </a:p>
        </p:txBody>
      </p:sp>
      <p:sp>
        <p:nvSpPr>
          <p:cNvPr id="156" name="Google Shape;156;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aed7f768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g32aed7f768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Family</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Friends</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Neighbors</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Clergy</a:t>
            </a:r>
            <a:endParaRPr/>
          </a:p>
          <a:p>
            <a:pPr indent="0" lvl="0" marL="0" marR="0" rtl="0" algn="l">
              <a:spcBef>
                <a:spcPts val="0"/>
              </a:spcBef>
              <a:spcAft>
                <a:spcPts val="0"/>
              </a:spcAft>
              <a:buNone/>
            </a:pPr>
            <a:r>
              <a:t/>
            </a:r>
            <a:endParaRPr b="0" i="0" sz="1800" u="none" cap="none" strike="noStrike">
              <a:solidFill>
                <a:srgbClr val="CC0000"/>
              </a:solidFill>
            </a:endParaRPr>
          </a:p>
        </p:txBody>
      </p:sp>
      <p:sp>
        <p:nvSpPr>
          <p:cNvPr id="164" name="Google Shape;164;g32aed7f768_0_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2aed7f768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g32aed7f768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Family</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Friends</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Neighbors</a:t>
            </a:r>
            <a:endParaRPr/>
          </a:p>
          <a:p>
            <a:pPr indent="0" lvl="0" marL="0" marR="0" rtl="0" algn="l">
              <a:spcBef>
                <a:spcPts val="0"/>
              </a:spcBef>
              <a:spcAft>
                <a:spcPts val="0"/>
              </a:spcAft>
              <a:buClr>
                <a:srgbClr val="CC0000"/>
              </a:buClr>
              <a:buSzPts val="1800"/>
              <a:buFont typeface="Arial"/>
              <a:buNone/>
            </a:pPr>
            <a:r>
              <a:rPr b="0" i="0" lang="en-US" sz="1800" u="none" cap="none" strike="noStrike">
                <a:solidFill>
                  <a:srgbClr val="CC0000"/>
                </a:solidFill>
              </a:rPr>
              <a:t>Clergy</a:t>
            </a:r>
            <a:endParaRPr/>
          </a:p>
          <a:p>
            <a:pPr indent="0" lvl="0" marL="0" marR="0" rtl="0" algn="l">
              <a:spcBef>
                <a:spcPts val="0"/>
              </a:spcBef>
              <a:spcAft>
                <a:spcPts val="0"/>
              </a:spcAft>
              <a:buNone/>
            </a:pPr>
            <a:r>
              <a:t/>
            </a:r>
            <a:endParaRPr b="0" i="0" sz="1800" u="none" cap="none" strike="noStrike">
              <a:solidFill>
                <a:srgbClr val="CC0000"/>
              </a:solidFill>
            </a:endParaRPr>
          </a:p>
        </p:txBody>
      </p:sp>
      <p:sp>
        <p:nvSpPr>
          <p:cNvPr id="172" name="Google Shape;172;g32aed7f768_0_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914400" y="2057400"/>
            <a:ext cx="7721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1" name="Google Shape;21;p2"/>
          <p:cNvSpPr txBox="1"/>
          <p:nvPr>
            <p:ph idx="1" type="subTitle"/>
          </p:nvPr>
        </p:nvSpPr>
        <p:spPr>
          <a:xfrm>
            <a:off x="1625600" y="3886200"/>
            <a:ext cx="6400800" cy="1771650"/>
          </a:xfrm>
          <a:prstGeom prst="rect">
            <a:avLst/>
          </a:prstGeom>
          <a:noFill/>
          <a:ln>
            <a:noFill/>
          </a:ln>
        </p:spPr>
        <p:txBody>
          <a:bodyPr anchorCtr="0" anchor="t" bIns="91425" lIns="91425" spcFirstLastPara="1" rIns="91425" wrap="square" tIns="91425">
            <a:noAutofit/>
          </a:bodyPr>
          <a:lstStyle>
            <a:lvl1pPr lvl="0" marR="0" rtl="0" algn="ctr">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2" name="Google Shape;22;p2"/>
          <p:cNvSpPr txBox="1"/>
          <p:nvPr>
            <p:ph idx="10" type="dt"/>
          </p:nvPr>
        </p:nvSpPr>
        <p:spPr>
          <a:xfrm>
            <a:off x="1084262" y="6096000"/>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Google Shape;23;p2"/>
          <p:cNvSpPr txBox="1"/>
          <p:nvPr>
            <p:ph idx="11" type="ftr"/>
          </p:nvPr>
        </p:nvSpPr>
        <p:spPr>
          <a:xfrm>
            <a:off x="3522662" y="6096000"/>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Google Shape;24;p2"/>
          <p:cNvSpPr txBox="1"/>
          <p:nvPr>
            <p:ph idx="12" type="sldNum"/>
          </p:nvPr>
        </p:nvSpPr>
        <p:spPr>
          <a:xfrm>
            <a:off x="6951662" y="60960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1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84" name="Google Shape;84;p12"/>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85" name="Google Shape;85;p12"/>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86" name="Google Shape;86;p12"/>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87" name="Google Shape;87;p12"/>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88" name="Google Shape;88;p12"/>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9" name="Google Shape;89;p12"/>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0" name="Google Shape;90;p12"/>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13"/>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93" name="Google Shape;93;p13"/>
          <p:cNvSpPr txBox="1"/>
          <p:nvPr>
            <p:ph idx="1" type="body"/>
          </p:nvPr>
        </p:nvSpPr>
        <p:spPr>
          <a:xfrm>
            <a:off x="1066800" y="1752600"/>
            <a:ext cx="37338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4" name="Google Shape;94;p13"/>
          <p:cNvSpPr txBox="1"/>
          <p:nvPr>
            <p:ph idx="2" type="body"/>
          </p:nvPr>
        </p:nvSpPr>
        <p:spPr>
          <a:xfrm>
            <a:off x="4953000" y="1752600"/>
            <a:ext cx="37338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5" name="Google Shape;95;p13"/>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6" name="Google Shape;96;p13"/>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7" name="Google Shape;97;p13"/>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00" name="Google Shape;100;p1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101" name="Google Shape;101;p14"/>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2" name="Google Shape;102;p14"/>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3" name="Google Shape;103;p14"/>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4"/>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37" name="Google Shape;37;p4"/>
          <p:cNvSpPr txBox="1"/>
          <p:nvPr>
            <p:ph idx="1" type="body"/>
          </p:nvPr>
        </p:nvSpPr>
        <p:spPr>
          <a:xfrm>
            <a:off x="1066800" y="1752600"/>
            <a:ext cx="762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8" name="Google Shape;38;p4"/>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4"/>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0" name="Google Shape;40;p4"/>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5"/>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43" name="Google Shape;43;p5"/>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4" name="Google Shape;44;p5"/>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5" name="Google Shape;45;p5"/>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6"/>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Google Shape;48;p6"/>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9" name="Google Shape;49;p6"/>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50" name="Shape 50"/>
        <p:cNvGrpSpPr/>
        <p:nvPr/>
      </p:nvGrpSpPr>
      <p:grpSpPr>
        <a:xfrm>
          <a:off x="0" y="0"/>
          <a:ext cx="0" cy="0"/>
          <a:chOff x="0" y="0"/>
          <a:chExt cx="0" cy="0"/>
        </a:xfrm>
      </p:grpSpPr>
      <p:sp>
        <p:nvSpPr>
          <p:cNvPr id="51" name="Google Shape;51;p7"/>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52" name="Google Shape;52;p7"/>
          <p:cNvSpPr/>
          <p:nvPr>
            <p:ph idx="2" type="chart"/>
          </p:nvPr>
        </p:nvSpPr>
        <p:spPr>
          <a:xfrm>
            <a:off x="1066800" y="1752600"/>
            <a:ext cx="7620000" cy="41148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3" name="Google Shape;53;p7"/>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4" name="Google Shape;54;p7"/>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5" name="Google Shape;55;p7"/>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8"/>
          <p:cNvSpPr txBox="1"/>
          <p:nvPr>
            <p:ph type="title"/>
          </p:nvPr>
        </p:nvSpPr>
        <p:spPr>
          <a:xfrm rot="5400000">
            <a:off x="4991100" y="2171700"/>
            <a:ext cx="5486400" cy="1905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58" name="Google Shape;58;p8"/>
          <p:cNvSpPr txBox="1"/>
          <p:nvPr>
            <p:ph idx="1" type="body"/>
          </p:nvPr>
        </p:nvSpPr>
        <p:spPr>
          <a:xfrm rot="5400000">
            <a:off x="1104900" y="342900"/>
            <a:ext cx="5486400" cy="5562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9" name="Google Shape;59;p8"/>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0" name="Google Shape;60;p8"/>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1" name="Google Shape;61;p8"/>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9"/>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64" name="Google Shape;64;p9"/>
          <p:cNvSpPr txBox="1"/>
          <p:nvPr>
            <p:ph idx="1" type="body"/>
          </p:nvPr>
        </p:nvSpPr>
        <p:spPr>
          <a:xfrm rot="5400000">
            <a:off x="2819400" y="0"/>
            <a:ext cx="4114800" cy="7620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5" name="Google Shape;65;p9"/>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6" name="Google Shape;66;p9"/>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7" name="Google Shape;67;p9"/>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0" name="Google Shape;70;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71" name="Google Shape;71;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72" name="Google Shape;72;p10"/>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3" name="Google Shape;73;p10"/>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4" name="Google Shape;74;p10"/>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11"/>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7" name="Google Shape;77;p11"/>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8" name="Google Shape;78;p1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79" name="Google Shape;79;p11"/>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0" name="Google Shape;80;p11"/>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1" name="Google Shape;81;p11"/>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6.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6D58"/>
        </a:solidFill>
      </p:bgPr>
    </p:bg>
    <p:spTree>
      <p:nvGrpSpPr>
        <p:cNvPr id="9" name="Shape 9"/>
        <p:cNvGrpSpPr/>
        <p:nvPr/>
      </p:nvGrpSpPr>
      <p:grpSpPr>
        <a:xfrm>
          <a:off x="0" y="0"/>
          <a:ext cx="0" cy="0"/>
          <a:chOff x="0" y="0"/>
          <a:chExt cx="0" cy="0"/>
        </a:xfrm>
      </p:grpSpPr>
      <p:sp>
        <p:nvSpPr>
          <p:cNvPr descr="Canvas" id="10" name="Google Shape;10;p1"/>
          <p:cNvSpPr txBox="1"/>
          <p:nvPr/>
        </p:nvSpPr>
        <p:spPr>
          <a:xfrm>
            <a:off x="528637" y="201612"/>
            <a:ext cx="8397875" cy="6467475"/>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A:\minispir.GIF" id="11" name="Google Shape;11;p1"/>
          <p:cNvPicPr preferRelativeResize="0"/>
          <p:nvPr/>
        </p:nvPicPr>
        <p:blipFill rotWithShape="1">
          <a:blip r:embed="rId2">
            <a:alphaModFix/>
          </a:blip>
          <a:srcRect b="0" l="0" r="0" t="0"/>
          <a:stretch/>
        </p:blipFill>
        <p:spPr>
          <a:xfrm>
            <a:off x="0" y="50800"/>
            <a:ext cx="1181100" cy="4286250"/>
          </a:xfrm>
          <a:prstGeom prst="rect">
            <a:avLst/>
          </a:prstGeom>
          <a:noFill/>
          <a:ln>
            <a:noFill/>
          </a:ln>
        </p:spPr>
      </p:pic>
      <p:sp>
        <p:nvSpPr>
          <p:cNvPr descr="Canvas" id="12" name="Google Shape;12;p1"/>
          <p:cNvSpPr txBox="1"/>
          <p:nvPr/>
        </p:nvSpPr>
        <p:spPr>
          <a:xfrm>
            <a:off x="596900" y="4130675"/>
            <a:ext cx="1041400" cy="457200"/>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A:\minispir.GIF" id="13" name="Google Shape;13;p1"/>
          <p:cNvPicPr preferRelativeResize="0"/>
          <p:nvPr/>
        </p:nvPicPr>
        <p:blipFill rotWithShape="1">
          <a:blip r:embed="rId2">
            <a:alphaModFix/>
          </a:blip>
          <a:srcRect b="0" l="0" r="0" t="39999"/>
          <a:stretch/>
        </p:blipFill>
        <p:spPr>
          <a:xfrm>
            <a:off x="0" y="4222750"/>
            <a:ext cx="1181100" cy="2571750"/>
          </a:xfrm>
          <a:prstGeom prst="rect">
            <a:avLst/>
          </a:prstGeom>
          <a:noFill/>
          <a:ln>
            <a:noFill/>
          </a:ln>
        </p:spPr>
      </p:pic>
      <p:sp>
        <p:nvSpPr>
          <p:cNvPr id="14" name="Google Shape;14;p1"/>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5" name="Google Shape;15;p1"/>
          <p:cNvSpPr txBox="1"/>
          <p:nvPr>
            <p:ph idx="1" type="body"/>
          </p:nvPr>
        </p:nvSpPr>
        <p:spPr>
          <a:xfrm>
            <a:off x="1066800" y="1752600"/>
            <a:ext cx="762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6" name="Google Shape;16;p1"/>
          <p:cNvSpPr txBox="1"/>
          <p:nvPr>
            <p:ph idx="10" type="dt"/>
          </p:nvPr>
        </p:nvSpPr>
        <p:spPr>
          <a:xfrm>
            <a:off x="1084262" y="6096000"/>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 name="Google Shape;17;p1"/>
          <p:cNvSpPr txBox="1"/>
          <p:nvPr>
            <p:ph idx="11" type="ftr"/>
          </p:nvPr>
        </p:nvSpPr>
        <p:spPr>
          <a:xfrm>
            <a:off x="3522662" y="6096000"/>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 name="Google Shape;18;p1"/>
          <p:cNvSpPr txBox="1"/>
          <p:nvPr>
            <p:ph idx="12" type="sldNum"/>
          </p:nvPr>
        </p:nvSpPr>
        <p:spPr>
          <a:xfrm>
            <a:off x="6951662" y="60960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6D58"/>
        </a:solidFill>
      </p:bgPr>
    </p:bg>
    <p:spTree>
      <p:nvGrpSpPr>
        <p:cNvPr id="25" name="Shape 25"/>
        <p:cNvGrpSpPr/>
        <p:nvPr/>
      </p:nvGrpSpPr>
      <p:grpSpPr>
        <a:xfrm>
          <a:off x="0" y="0"/>
          <a:ext cx="0" cy="0"/>
          <a:chOff x="0" y="0"/>
          <a:chExt cx="0" cy="0"/>
        </a:xfrm>
      </p:grpSpPr>
      <p:sp>
        <p:nvSpPr>
          <p:cNvPr id="26" name="Google Shape;26;p3"/>
          <p:cNvSpPr txBox="1"/>
          <p:nvPr/>
        </p:nvSpPr>
        <p:spPr>
          <a:xfrm>
            <a:off x="609600" y="228600"/>
            <a:ext cx="8239125" cy="6391275"/>
          </a:xfrm>
          <a:prstGeom prst="rect">
            <a:avLst/>
          </a:prstGeom>
          <a:solidFill>
            <a:srgbClr val="EDE7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27" name="Google Shape;27;p3"/>
          <p:cNvCxnSpPr/>
          <p:nvPr/>
        </p:nvCxnSpPr>
        <p:spPr>
          <a:xfrm>
            <a:off x="1016000" y="1600200"/>
            <a:ext cx="7670800" cy="0"/>
          </a:xfrm>
          <a:prstGeom prst="straightConnector1">
            <a:avLst/>
          </a:prstGeom>
          <a:noFill/>
          <a:ln cap="flat" cmpd="sng" w="9525">
            <a:solidFill>
              <a:schemeClr val="lt2"/>
            </a:solidFill>
            <a:prstDash val="solid"/>
            <a:miter lim="800000"/>
            <a:headEnd len="sm" w="sm" type="none"/>
            <a:tailEnd len="sm" w="sm" type="none"/>
          </a:ln>
        </p:spPr>
      </p:cxnSp>
      <p:pic>
        <p:nvPicPr>
          <p:cNvPr descr="A:\minispir.GIF" id="28" name="Google Shape;28;p3"/>
          <p:cNvPicPr preferRelativeResize="0"/>
          <p:nvPr/>
        </p:nvPicPr>
        <p:blipFill rotWithShape="1">
          <a:blip r:embed="rId1">
            <a:alphaModFix/>
          </a:blip>
          <a:srcRect b="5332" l="0" r="0" t="0"/>
          <a:stretch/>
        </p:blipFill>
        <p:spPr>
          <a:xfrm>
            <a:off x="0" y="50800"/>
            <a:ext cx="1181100" cy="4057650"/>
          </a:xfrm>
          <a:prstGeom prst="rect">
            <a:avLst/>
          </a:prstGeom>
          <a:noFill/>
          <a:ln>
            <a:noFill/>
          </a:ln>
        </p:spPr>
      </p:pic>
      <p:pic>
        <p:nvPicPr>
          <p:cNvPr descr="A:\minispir.GIF" id="29" name="Google Shape;29;p3"/>
          <p:cNvPicPr preferRelativeResize="0"/>
          <p:nvPr/>
        </p:nvPicPr>
        <p:blipFill rotWithShape="1">
          <a:blip r:embed="rId1">
            <a:alphaModFix/>
          </a:blip>
          <a:srcRect b="0" l="0" r="0" t="39999"/>
          <a:stretch/>
        </p:blipFill>
        <p:spPr>
          <a:xfrm>
            <a:off x="0" y="4222750"/>
            <a:ext cx="1181100" cy="2571750"/>
          </a:xfrm>
          <a:prstGeom prst="rect">
            <a:avLst/>
          </a:prstGeom>
          <a:noFill/>
          <a:ln>
            <a:noFill/>
          </a:ln>
        </p:spPr>
      </p:pic>
      <p:sp>
        <p:nvSpPr>
          <p:cNvPr id="30" name="Google Shape;30;p3"/>
          <p:cNvSpPr txBox="1"/>
          <p:nvPr>
            <p:ph type="title"/>
          </p:nvPr>
        </p:nvSpPr>
        <p:spPr>
          <a:xfrm>
            <a:off x="1066800" y="381000"/>
            <a:ext cx="76200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31" name="Google Shape;31;p3"/>
          <p:cNvSpPr txBox="1"/>
          <p:nvPr>
            <p:ph idx="1" type="body"/>
          </p:nvPr>
        </p:nvSpPr>
        <p:spPr>
          <a:xfrm>
            <a:off x="1066800" y="1752600"/>
            <a:ext cx="762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2" name="Google Shape;32;p3"/>
          <p:cNvSpPr txBox="1"/>
          <p:nvPr>
            <p:ph idx="10" type="dt"/>
          </p:nvPr>
        </p:nvSpPr>
        <p:spPr>
          <a:xfrm>
            <a:off x="1014412" y="6107112"/>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3" name="Google Shape;33;p3"/>
          <p:cNvSpPr txBox="1"/>
          <p:nvPr>
            <p:ph idx="11" type="ftr"/>
          </p:nvPr>
        </p:nvSpPr>
        <p:spPr>
          <a:xfrm>
            <a:off x="3452812" y="6107112"/>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4" name="Google Shape;34;p3"/>
          <p:cNvSpPr txBox="1"/>
          <p:nvPr>
            <p:ph idx="12" type="sldNum"/>
          </p:nvPr>
        </p:nvSpPr>
        <p:spPr>
          <a:xfrm>
            <a:off x="6881812" y="6107112"/>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ctrTitle"/>
          </p:nvPr>
        </p:nvSpPr>
        <p:spPr>
          <a:xfrm>
            <a:off x="1066800" y="381000"/>
            <a:ext cx="7721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FF"/>
              </a:buClr>
              <a:buSzPts val="4400"/>
              <a:buFont typeface="Times New Roman"/>
              <a:buNone/>
            </a:pPr>
            <a:r>
              <a:rPr b="1" i="0" lang="en-US" sz="4600" u="none" cap="none" strike="noStrike">
                <a:solidFill>
                  <a:srgbClr val="9900FF"/>
                </a:solidFill>
                <a:latin typeface="Times New Roman"/>
                <a:ea typeface="Times New Roman"/>
                <a:cs typeface="Times New Roman"/>
                <a:sym typeface="Times New Roman"/>
              </a:rPr>
              <a:t>COMMUNITY </a:t>
            </a:r>
            <a:r>
              <a:rPr b="1" lang="en-US" sz="4600">
                <a:solidFill>
                  <a:srgbClr val="9900FF"/>
                </a:solidFill>
              </a:rPr>
              <a:t>SERVICES</a:t>
            </a:r>
            <a:endParaRPr sz="4600">
              <a:solidFill>
                <a:srgbClr val="9900FF"/>
              </a:solidFill>
            </a:endParaRPr>
          </a:p>
        </p:txBody>
      </p:sp>
      <p:sp>
        <p:nvSpPr>
          <p:cNvPr id="109" name="Google Shape;109;p15"/>
          <p:cNvSpPr txBox="1"/>
          <p:nvPr>
            <p:ph idx="1" type="subTitle"/>
          </p:nvPr>
        </p:nvSpPr>
        <p:spPr>
          <a:xfrm>
            <a:off x="928800" y="5724525"/>
            <a:ext cx="7859700" cy="68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C0000"/>
              </a:buClr>
              <a:buSzPts val="3600"/>
              <a:buFont typeface="Times New Roman"/>
              <a:buNone/>
            </a:pPr>
            <a:r>
              <a:rPr b="1" i="0" lang="en-US" sz="3800" u="none" cap="none" strike="noStrike">
                <a:solidFill>
                  <a:srgbClr val="CC0099"/>
                </a:solidFill>
                <a:latin typeface="Times New Roman"/>
                <a:ea typeface="Times New Roman"/>
                <a:cs typeface="Times New Roman"/>
                <a:sym typeface="Times New Roman"/>
              </a:rPr>
              <a:t>Where to turn when you need help</a:t>
            </a:r>
            <a:endParaRPr sz="3800">
              <a:solidFill>
                <a:srgbClr val="CC0099"/>
              </a:solidFill>
            </a:endParaRPr>
          </a:p>
        </p:txBody>
      </p:sp>
      <p:pic>
        <p:nvPicPr>
          <p:cNvPr id="110" name="Google Shape;110;p15"/>
          <p:cNvPicPr preferRelativeResize="0"/>
          <p:nvPr/>
        </p:nvPicPr>
        <p:blipFill rotWithShape="1">
          <a:blip r:embed="rId3">
            <a:alphaModFix/>
          </a:blip>
          <a:srcRect b="0" l="0" r="0" t="0"/>
          <a:stretch/>
        </p:blipFill>
        <p:spPr>
          <a:xfrm>
            <a:off x="1574800" y="1377163"/>
            <a:ext cx="6705600" cy="4103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pic>
        <p:nvPicPr>
          <p:cNvPr id="182" name="Google Shape;182;p24"/>
          <p:cNvPicPr preferRelativeResize="0"/>
          <p:nvPr/>
        </p:nvPicPr>
        <p:blipFill>
          <a:blip r:embed="rId3">
            <a:alphaModFix/>
          </a:blip>
          <a:stretch>
            <a:fillRect/>
          </a:stretch>
        </p:blipFill>
        <p:spPr>
          <a:xfrm>
            <a:off x="1714500" y="2686925"/>
            <a:ext cx="5715000" cy="3504650"/>
          </a:xfrm>
          <a:prstGeom prst="rect">
            <a:avLst/>
          </a:prstGeom>
          <a:noFill/>
          <a:ln>
            <a:noFill/>
          </a:ln>
        </p:spPr>
      </p:pic>
      <p:sp>
        <p:nvSpPr>
          <p:cNvPr id="183" name="Google Shape;183;p24"/>
          <p:cNvSpPr txBox="1"/>
          <p:nvPr/>
        </p:nvSpPr>
        <p:spPr>
          <a:xfrm>
            <a:off x="1438350" y="1645288"/>
            <a:ext cx="6876900" cy="666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2400"/>
              <a:t>There are usually barriers for some people to get over and seek support.</a:t>
            </a:r>
            <a:endParaRPr sz="2400"/>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sp>
        <p:nvSpPr>
          <p:cNvPr id="189" name="Google Shape;189;p25"/>
          <p:cNvSpPr txBox="1"/>
          <p:nvPr>
            <p:ph idx="1" type="body"/>
          </p:nvPr>
        </p:nvSpPr>
        <p:spPr>
          <a:xfrm>
            <a:off x="1296325" y="1752600"/>
            <a:ext cx="73905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50021"/>
              </a:buClr>
              <a:buSzPts val="3600"/>
              <a:buFont typeface="Arial"/>
              <a:buNone/>
            </a:pPr>
            <a:r>
              <a:rPr b="1" lang="en-US" sz="3600">
                <a:solidFill>
                  <a:srgbClr val="CC0099"/>
                </a:solidFill>
                <a:latin typeface="Arial"/>
                <a:ea typeface="Arial"/>
                <a:cs typeface="Arial"/>
                <a:sym typeface="Arial"/>
              </a:rPr>
              <a:t>Isolation</a:t>
            </a:r>
            <a:endParaRPr sz="1800">
              <a:solidFill>
                <a:srgbClr val="CC0099"/>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I’m alone</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No one else will understand</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There isn’t anyone to help me</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You are weak if you ask for help</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My problem is different  than anyone else</a:t>
            </a:r>
            <a:endParaRPr sz="18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Times New Roman"/>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sp>
        <p:nvSpPr>
          <p:cNvPr id="195" name="Google Shape;195;p26"/>
          <p:cNvSpPr txBox="1"/>
          <p:nvPr>
            <p:ph idx="1" type="body"/>
          </p:nvPr>
        </p:nvSpPr>
        <p:spPr>
          <a:xfrm>
            <a:off x="1401825" y="1752600"/>
            <a:ext cx="72849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50021"/>
              </a:buClr>
              <a:buSzPts val="3600"/>
              <a:buFont typeface="Arial"/>
              <a:buNone/>
            </a:pPr>
            <a:r>
              <a:rPr b="1" lang="en-US" sz="3600">
                <a:solidFill>
                  <a:srgbClr val="CC0099"/>
                </a:solidFill>
                <a:latin typeface="Arial"/>
                <a:ea typeface="Arial"/>
                <a:cs typeface="Arial"/>
                <a:sym typeface="Arial"/>
              </a:rPr>
              <a:t>Denial</a:t>
            </a:r>
            <a:endParaRPr sz="1800">
              <a:solidFill>
                <a:srgbClr val="CC0099"/>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This problem will go away</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There really isn’t any problem at all</a:t>
            </a:r>
            <a:endParaRPr sz="18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Times New Roman"/>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sp>
        <p:nvSpPr>
          <p:cNvPr id="201" name="Google Shape;201;p27"/>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50021"/>
              </a:buClr>
              <a:buSzPts val="3600"/>
              <a:buFont typeface="Arial"/>
              <a:buNone/>
            </a:pPr>
            <a:r>
              <a:rPr b="1" lang="en-US" sz="3600">
                <a:solidFill>
                  <a:srgbClr val="CC0099"/>
                </a:solidFill>
                <a:latin typeface="Arial"/>
                <a:ea typeface="Arial"/>
                <a:cs typeface="Arial"/>
                <a:sym typeface="Arial"/>
              </a:rPr>
              <a:t>Extreme sense of responsibility</a:t>
            </a:r>
            <a:endParaRPr sz="1800">
              <a:solidFill>
                <a:srgbClr val="CC0099"/>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I should be able to handle this on my own</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I don’t want to force my problems onto others</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I don’t want to be a burden</a:t>
            </a:r>
            <a:endParaRPr sz="1800">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sz="3200">
                <a:solidFill>
                  <a:srgbClr val="000000"/>
                </a:solidFill>
                <a:latin typeface="Arial"/>
                <a:ea typeface="Arial"/>
                <a:cs typeface="Arial"/>
                <a:sym typeface="Arial"/>
              </a:rPr>
              <a:t>Only I can solve this</a:t>
            </a:r>
            <a:endParaRPr sz="18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Times New Roman"/>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sp>
        <p:nvSpPr>
          <p:cNvPr id="207" name="Google Shape;207;p28"/>
          <p:cNvSpPr txBox="1"/>
          <p:nvPr>
            <p:ph idx="1" type="body"/>
          </p:nvPr>
        </p:nvSpPr>
        <p:spPr>
          <a:xfrm>
            <a:off x="1066800" y="1752600"/>
            <a:ext cx="7620000" cy="4571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50021"/>
              </a:buClr>
              <a:buSzPts val="1800"/>
              <a:buFont typeface="Arial"/>
              <a:buNone/>
            </a:pPr>
            <a:r>
              <a:rPr b="1" lang="en-US" sz="3000">
                <a:solidFill>
                  <a:srgbClr val="CC0099"/>
                </a:solidFill>
                <a:latin typeface="Arial"/>
                <a:ea typeface="Arial"/>
                <a:cs typeface="Arial"/>
                <a:sym typeface="Arial"/>
              </a:rPr>
              <a:t>Belief that others don’t want to help</a:t>
            </a:r>
            <a:endParaRPr sz="3000">
              <a:solidFill>
                <a:srgbClr val="CC0099"/>
              </a:solidFill>
              <a:latin typeface="Arial"/>
              <a:ea typeface="Arial"/>
              <a:cs typeface="Arial"/>
              <a:sym typeface="Arial"/>
            </a:endParaRPr>
          </a:p>
          <a:p>
            <a:pPr indent="-419100" lvl="0" marL="457200" rtl="0" algn="l">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Others don’t want to hear about my problems</a:t>
            </a:r>
            <a:endParaRPr sz="3000">
              <a:solidFill>
                <a:srgbClr val="000000"/>
              </a:solidFill>
              <a:latin typeface="Arial"/>
              <a:ea typeface="Arial"/>
              <a:cs typeface="Arial"/>
              <a:sym typeface="Arial"/>
            </a:endParaRPr>
          </a:p>
          <a:p>
            <a:pPr indent="-419100" lvl="0" marL="457200" rtl="0" algn="l">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Others don’t really want to know</a:t>
            </a:r>
            <a:endParaRPr sz="3000">
              <a:solidFill>
                <a:srgbClr val="000000"/>
              </a:solidFill>
              <a:latin typeface="Arial"/>
              <a:ea typeface="Arial"/>
              <a:cs typeface="Arial"/>
              <a:sym typeface="Arial"/>
            </a:endParaRPr>
          </a:p>
          <a:p>
            <a:pPr indent="-419100" lvl="0" marL="457200" rtl="0" algn="l">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Others don’t want to be bothered</a:t>
            </a:r>
            <a:endParaRPr sz="3000">
              <a:solidFill>
                <a:srgbClr val="000000"/>
              </a:solidFill>
              <a:latin typeface="Arial"/>
              <a:ea typeface="Arial"/>
              <a:cs typeface="Arial"/>
              <a:sym typeface="Arial"/>
            </a:endParaRPr>
          </a:p>
          <a:p>
            <a:pPr indent="-419100" lvl="0" marL="457200" rtl="0" algn="l">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Others get upset when they hear my problems</a:t>
            </a:r>
            <a:endParaRPr sz="3000">
              <a:solidFill>
                <a:srgbClr val="000000"/>
              </a:solidFill>
              <a:latin typeface="Arial"/>
              <a:ea typeface="Arial"/>
              <a:cs typeface="Arial"/>
              <a:sym typeface="Arial"/>
            </a:endParaRPr>
          </a:p>
          <a:p>
            <a:pPr indent="-419100" lvl="0" marL="457200" rtl="0" algn="l">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Others don’t know how to help</a:t>
            </a:r>
            <a:endParaRPr sz="3000">
              <a:solidFill>
                <a:srgbClr val="000000"/>
              </a:solidFill>
              <a:latin typeface="Arial"/>
              <a:ea typeface="Arial"/>
              <a:cs typeface="Arial"/>
              <a:sym typeface="Arial"/>
            </a:endParaRPr>
          </a:p>
          <a:p>
            <a:pPr indent="-419100" lvl="0" marL="457200" rtl="0" algn="l">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They can’t deal with my problem</a:t>
            </a:r>
            <a:endParaRPr sz="30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Times New Roman"/>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sp>
        <p:nvSpPr>
          <p:cNvPr id="213" name="Google Shape;213;p29"/>
          <p:cNvSpPr txBox="1"/>
          <p:nvPr>
            <p:ph idx="1" type="body"/>
          </p:nvPr>
        </p:nvSpPr>
        <p:spPr>
          <a:xfrm>
            <a:off x="1175750" y="1752600"/>
            <a:ext cx="75111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50021"/>
              </a:buClr>
              <a:buSzPts val="3600"/>
              <a:buFont typeface="Arial"/>
              <a:buNone/>
            </a:pPr>
            <a:r>
              <a:rPr b="1" lang="en-US" sz="3600">
                <a:solidFill>
                  <a:srgbClr val="CC0099"/>
                </a:solidFill>
                <a:latin typeface="Arial"/>
                <a:ea typeface="Arial"/>
                <a:cs typeface="Arial"/>
                <a:sym typeface="Arial"/>
              </a:rPr>
              <a:t>Lack of energy or strength</a:t>
            </a:r>
            <a:endParaRPr sz="1800">
              <a:solidFill>
                <a:srgbClr val="CC0099"/>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a:solidFill>
                  <a:srgbClr val="000000"/>
                </a:solidFill>
                <a:latin typeface="Arial"/>
                <a:ea typeface="Arial"/>
                <a:cs typeface="Arial"/>
                <a:sym typeface="Arial"/>
              </a:rPr>
              <a:t>It’s too complicated to find and use a It’s too confusing to apply for program</a:t>
            </a:r>
            <a:endParaRPr>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a:solidFill>
                  <a:srgbClr val="000000"/>
                </a:solidFill>
                <a:latin typeface="Arial"/>
                <a:ea typeface="Arial"/>
                <a:cs typeface="Arial"/>
                <a:sym typeface="Arial"/>
              </a:rPr>
              <a:t>I’m too tired to bother</a:t>
            </a:r>
            <a:endParaRPr>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a:solidFill>
                  <a:srgbClr val="000000"/>
                </a:solidFill>
                <a:latin typeface="Arial"/>
                <a:ea typeface="Arial"/>
                <a:cs typeface="Arial"/>
                <a:sym typeface="Arial"/>
              </a:rPr>
              <a:t>It takes so much energy to explain my situation</a:t>
            </a:r>
            <a:endParaRPr>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Times New Roman"/>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Barriers to Getting Support</a:t>
            </a:r>
            <a:endParaRPr>
              <a:solidFill>
                <a:srgbClr val="9900FF"/>
              </a:solidFill>
            </a:endParaRPr>
          </a:p>
        </p:txBody>
      </p:sp>
      <p:sp>
        <p:nvSpPr>
          <p:cNvPr id="219" name="Google Shape;219;p30"/>
          <p:cNvSpPr txBox="1"/>
          <p:nvPr>
            <p:ph idx="1" type="body"/>
          </p:nvPr>
        </p:nvSpPr>
        <p:spPr>
          <a:xfrm>
            <a:off x="1401825" y="1752600"/>
            <a:ext cx="72849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50021"/>
              </a:buClr>
              <a:buSzPts val="3600"/>
              <a:buFont typeface="Arial"/>
              <a:buNone/>
            </a:pPr>
            <a:r>
              <a:rPr b="1" lang="en-US" sz="3600">
                <a:solidFill>
                  <a:srgbClr val="CC0099"/>
                </a:solidFill>
                <a:latin typeface="Arial"/>
                <a:ea typeface="Arial"/>
                <a:cs typeface="Arial"/>
                <a:sym typeface="Arial"/>
              </a:rPr>
              <a:t>Need to be a “perfect” person</a:t>
            </a:r>
            <a:endParaRPr sz="1800">
              <a:solidFill>
                <a:srgbClr val="CC0099"/>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a:solidFill>
                  <a:srgbClr val="000000"/>
                </a:solidFill>
                <a:latin typeface="Arial"/>
                <a:ea typeface="Arial"/>
                <a:cs typeface="Arial"/>
                <a:sym typeface="Arial"/>
              </a:rPr>
              <a:t>I should be able to handle my own problems</a:t>
            </a:r>
            <a:endParaRPr>
              <a:solidFill>
                <a:srgbClr val="000000"/>
              </a:solidFill>
              <a:latin typeface="Arial"/>
              <a:ea typeface="Arial"/>
              <a:cs typeface="Arial"/>
              <a:sym typeface="Arial"/>
            </a:endParaRPr>
          </a:p>
          <a:p>
            <a:pPr indent="-431800" lvl="0" marL="457200" rtl="0" algn="l">
              <a:spcBef>
                <a:spcPts val="0"/>
              </a:spcBef>
              <a:spcAft>
                <a:spcPts val="0"/>
              </a:spcAft>
              <a:buClr>
                <a:srgbClr val="000000"/>
              </a:buClr>
              <a:buSzPts val="3200"/>
              <a:buFont typeface="Arial"/>
              <a:buChar char="•"/>
            </a:pPr>
            <a:r>
              <a:rPr lang="en-US">
                <a:solidFill>
                  <a:srgbClr val="000000"/>
                </a:solidFill>
                <a:latin typeface="Arial"/>
                <a:ea typeface="Arial"/>
                <a:cs typeface="Arial"/>
                <a:sym typeface="Arial"/>
              </a:rPr>
              <a:t>No one else is as good at solving my problems as I am</a:t>
            </a:r>
            <a:endParaRPr>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Times New Roman"/>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0" i="0" lang="en-US" sz="4400" u="none" cap="none" strike="noStrike">
                <a:solidFill>
                  <a:srgbClr val="9900FF"/>
                </a:solidFill>
                <a:latin typeface="Times New Roman"/>
                <a:ea typeface="Times New Roman"/>
                <a:cs typeface="Times New Roman"/>
                <a:sym typeface="Times New Roman"/>
              </a:rPr>
              <a:t>Name Your Agency</a:t>
            </a:r>
            <a:endParaRPr>
              <a:solidFill>
                <a:srgbClr val="9900FF"/>
              </a:solidFill>
            </a:endParaRPr>
          </a:p>
        </p:txBody>
      </p:sp>
      <p:sp>
        <p:nvSpPr>
          <p:cNvPr id="225" name="Google Shape;225;p31"/>
          <p:cNvSpPr txBox="1"/>
          <p:nvPr>
            <p:ph idx="1" type="body"/>
          </p:nvPr>
        </p:nvSpPr>
        <p:spPr>
          <a:xfrm>
            <a:off x="1066800" y="1752600"/>
            <a:ext cx="76200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3200"/>
              <a:buFont typeface="Arial"/>
              <a:buChar char="•"/>
            </a:pPr>
            <a:r>
              <a:rPr i="0" lang="en-US" sz="3200" u="none" cap="none" strike="noStrike">
                <a:solidFill>
                  <a:srgbClr val="000000"/>
                </a:solidFill>
                <a:latin typeface="Arial"/>
                <a:ea typeface="Arial"/>
                <a:cs typeface="Arial"/>
                <a:sym typeface="Arial"/>
              </a:rPr>
              <a:t>Counseling &amp; Mental health</a:t>
            </a:r>
            <a:endParaRPr>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rgbClr val="000000"/>
              </a:buClr>
              <a:buSzPts val="3200"/>
              <a:buFont typeface="Arial"/>
              <a:buChar char="•"/>
            </a:pPr>
            <a:r>
              <a:rPr i="0" lang="en-US" sz="3200" u="none" cap="none" strike="noStrike">
                <a:solidFill>
                  <a:srgbClr val="000000"/>
                </a:solidFill>
                <a:latin typeface="Arial"/>
                <a:ea typeface="Arial"/>
                <a:cs typeface="Arial"/>
                <a:sym typeface="Arial"/>
              </a:rPr>
              <a:t>Pregnancy &amp; Parenting</a:t>
            </a:r>
            <a:endParaRPr>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rgbClr val="000000"/>
              </a:buClr>
              <a:buSzPts val="3200"/>
              <a:buFont typeface="Arial"/>
              <a:buChar char="•"/>
            </a:pPr>
            <a:r>
              <a:rPr i="0" lang="en-US" sz="3200" u="none" cap="none" strike="noStrike">
                <a:solidFill>
                  <a:srgbClr val="000000"/>
                </a:solidFill>
                <a:latin typeface="Arial"/>
                <a:ea typeface="Arial"/>
                <a:cs typeface="Arial"/>
                <a:sym typeface="Arial"/>
              </a:rPr>
              <a:t>Health &amp; medical</a:t>
            </a:r>
            <a:endParaRPr>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rgbClr val="000000"/>
              </a:buClr>
              <a:buSzPts val="3200"/>
              <a:buFont typeface="Arial"/>
              <a:buChar char="•"/>
            </a:pPr>
            <a:r>
              <a:rPr i="0" lang="en-US" sz="3200" u="none" cap="none" strike="noStrike">
                <a:solidFill>
                  <a:srgbClr val="000000"/>
                </a:solidFill>
                <a:latin typeface="Arial"/>
                <a:ea typeface="Arial"/>
                <a:cs typeface="Arial"/>
                <a:sym typeface="Arial"/>
              </a:rPr>
              <a:t>Teens in crisis</a:t>
            </a:r>
            <a:endParaRPr>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rgbClr val="000000"/>
              </a:buClr>
              <a:buSzPts val="3200"/>
              <a:buFont typeface="Arial"/>
              <a:buChar char="•"/>
            </a:pPr>
            <a:r>
              <a:rPr i="0" lang="en-US" sz="3200" u="none" cap="none" strike="noStrike">
                <a:solidFill>
                  <a:srgbClr val="000000"/>
                </a:solidFill>
                <a:latin typeface="Arial"/>
                <a:ea typeface="Arial"/>
                <a:cs typeface="Arial"/>
                <a:sym typeface="Arial"/>
              </a:rPr>
              <a:t>Employment skills</a:t>
            </a:r>
            <a:endParaRPr>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rgbClr val="000000"/>
              </a:buClr>
              <a:buSzPts val="3200"/>
              <a:buFont typeface="Arial"/>
              <a:buChar char="•"/>
            </a:pPr>
            <a:r>
              <a:rPr i="0" lang="en-US" sz="3200" u="none" cap="none" strike="noStrike">
                <a:solidFill>
                  <a:srgbClr val="000000"/>
                </a:solidFill>
                <a:latin typeface="Arial"/>
                <a:ea typeface="Arial"/>
                <a:cs typeface="Arial"/>
                <a:sym typeface="Arial"/>
              </a:rPr>
              <a:t>Housing, utilities</a:t>
            </a:r>
            <a:endParaRPr>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0" i="0" lang="en-US" sz="4400" u="none" cap="none" strike="noStrike">
                <a:solidFill>
                  <a:srgbClr val="9900FF"/>
                </a:solidFill>
                <a:latin typeface="Times New Roman"/>
                <a:ea typeface="Times New Roman"/>
                <a:cs typeface="Times New Roman"/>
                <a:sym typeface="Times New Roman"/>
              </a:rPr>
              <a:t>Do you qualify for services?</a:t>
            </a:r>
            <a:endParaRPr>
              <a:solidFill>
                <a:srgbClr val="9900FF"/>
              </a:solidFill>
            </a:endParaRPr>
          </a:p>
        </p:txBody>
      </p:sp>
      <p:pic>
        <p:nvPicPr>
          <p:cNvPr id="232" name="Google Shape;232;p32"/>
          <p:cNvPicPr preferRelativeResize="0"/>
          <p:nvPr/>
        </p:nvPicPr>
        <p:blipFill rotWithShape="1">
          <a:blip r:embed="rId3">
            <a:alphaModFix/>
          </a:blip>
          <a:srcRect b="0" l="0" r="0" t="0"/>
          <a:stretch/>
        </p:blipFill>
        <p:spPr>
          <a:xfrm>
            <a:off x="1447800" y="1828800"/>
            <a:ext cx="6934200" cy="45989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4400"/>
              <a:buFont typeface="Times New Roman"/>
              <a:buNone/>
            </a:pPr>
            <a:r>
              <a:rPr b="0" i="0" lang="en-US" sz="4400" u="none" cap="none" strike="noStrike">
                <a:solidFill>
                  <a:srgbClr val="9900FF"/>
                </a:solidFill>
                <a:latin typeface="Times New Roman"/>
                <a:ea typeface="Times New Roman"/>
                <a:cs typeface="Times New Roman"/>
                <a:sym typeface="Times New Roman"/>
              </a:rPr>
              <a:t>How do agencies continue?</a:t>
            </a:r>
            <a:endParaRPr>
              <a:solidFill>
                <a:srgbClr val="9900FF"/>
              </a:solidFill>
            </a:endParaRPr>
          </a:p>
        </p:txBody>
      </p:sp>
      <p:pic>
        <p:nvPicPr>
          <p:cNvPr id="239" name="Google Shape;239;p33"/>
          <p:cNvPicPr preferRelativeResize="0"/>
          <p:nvPr/>
        </p:nvPicPr>
        <p:blipFill rotWithShape="1">
          <a:blip r:embed="rId3">
            <a:alphaModFix/>
          </a:blip>
          <a:srcRect b="0" l="0" r="0" t="0"/>
          <a:stretch/>
        </p:blipFill>
        <p:spPr>
          <a:xfrm>
            <a:off x="1600200" y="1841500"/>
            <a:ext cx="6781800" cy="45132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1219200" y="1772175"/>
            <a:ext cx="3498600" cy="318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00"/>
              </a:buClr>
              <a:buSzPts val="6000"/>
              <a:buFont typeface="Times New Roman"/>
              <a:buNone/>
            </a:pPr>
            <a:r>
              <a:rPr b="0" i="0" lang="en-US" sz="3600" u="none" cap="none" strike="noStrike">
                <a:solidFill>
                  <a:srgbClr val="CC0099"/>
                </a:solidFill>
                <a:latin typeface="Times New Roman"/>
                <a:ea typeface="Times New Roman"/>
                <a:cs typeface="Times New Roman"/>
                <a:sym typeface="Times New Roman"/>
              </a:rPr>
              <a:t>How many students plan on moving away someday?</a:t>
            </a:r>
            <a:endParaRPr sz="3600">
              <a:solidFill>
                <a:srgbClr val="CC0099"/>
              </a:solidFill>
            </a:endParaRPr>
          </a:p>
        </p:txBody>
      </p:sp>
      <p:pic>
        <p:nvPicPr>
          <p:cNvPr id="116" name="Google Shape;116;p16"/>
          <p:cNvPicPr preferRelativeResize="0"/>
          <p:nvPr/>
        </p:nvPicPr>
        <p:blipFill>
          <a:blip r:embed="rId3">
            <a:alphaModFix/>
          </a:blip>
          <a:stretch>
            <a:fillRect/>
          </a:stretch>
        </p:blipFill>
        <p:spPr>
          <a:xfrm>
            <a:off x="4614175" y="1772175"/>
            <a:ext cx="4067575" cy="4067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3" name="Shape 243"/>
        <p:cNvGrpSpPr/>
        <p:nvPr/>
      </p:nvGrpSpPr>
      <p:grpSpPr>
        <a:xfrm>
          <a:off x="0" y="0"/>
          <a:ext cx="0" cy="0"/>
          <a:chOff x="0" y="0"/>
          <a:chExt cx="0" cy="0"/>
        </a:xfrm>
      </p:grpSpPr>
      <p:sp>
        <p:nvSpPr>
          <p:cNvPr id="244" name="Google Shape;244;p34"/>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0021"/>
              </a:buClr>
              <a:buSzPts val="4400"/>
              <a:buFont typeface="Times New Roman"/>
              <a:buNone/>
            </a:pPr>
            <a:r>
              <a:rPr b="0" i="0" lang="en-US" sz="4400" u="none" cap="none" strike="noStrike">
                <a:solidFill>
                  <a:srgbClr val="9900FF"/>
                </a:solidFill>
                <a:latin typeface="Times New Roman"/>
                <a:ea typeface="Times New Roman"/>
                <a:cs typeface="Times New Roman"/>
                <a:sym typeface="Times New Roman"/>
              </a:rPr>
              <a:t>Average Single Income</a:t>
            </a:r>
            <a:endParaRPr>
              <a:solidFill>
                <a:srgbClr val="9900FF"/>
              </a:solidFill>
            </a:endParaRPr>
          </a:p>
        </p:txBody>
      </p:sp>
      <p:pic>
        <p:nvPicPr>
          <p:cNvPr id="245" name="Google Shape;245;p34"/>
          <p:cNvPicPr preferRelativeResize="0"/>
          <p:nvPr>
            <p:ph idx="2" type="chart"/>
          </p:nvPr>
        </p:nvPicPr>
        <p:blipFill rotWithShape="1">
          <a:blip r:embed="rId3">
            <a:alphaModFix/>
          </a:blip>
          <a:srcRect b="0" l="0" r="0" t="0"/>
          <a:stretch/>
        </p:blipFill>
        <p:spPr>
          <a:xfrm>
            <a:off x="176700" y="1524000"/>
            <a:ext cx="8790600" cy="5127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9" name="Shape 249"/>
        <p:cNvGrpSpPr/>
        <p:nvPr/>
      </p:nvGrpSpPr>
      <p:grpSpPr>
        <a:xfrm>
          <a:off x="0" y="0"/>
          <a:ext cx="0" cy="0"/>
          <a:chOff x="0" y="0"/>
          <a:chExt cx="0" cy="0"/>
        </a:xfrm>
      </p:grpSpPr>
      <p:sp>
        <p:nvSpPr>
          <p:cNvPr id="250" name="Google Shape;250;p35"/>
          <p:cNvSpPr txBox="1"/>
          <p:nvPr>
            <p:ph type="title"/>
          </p:nvPr>
        </p:nvSpPr>
        <p:spPr>
          <a:xfrm>
            <a:off x="914400" y="533400"/>
            <a:ext cx="7620000" cy="1066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4081"/>
              </a:buClr>
              <a:buSzPts val="4400"/>
              <a:buFont typeface="Times New Roman"/>
              <a:buNone/>
            </a:pPr>
            <a:r>
              <a:rPr b="0" i="0" lang="en-US" sz="4400" u="none" cap="none" strike="noStrike">
                <a:solidFill>
                  <a:srgbClr val="9900FF"/>
                </a:solidFill>
                <a:latin typeface="Times New Roman"/>
                <a:ea typeface="Times New Roman"/>
                <a:cs typeface="Times New Roman"/>
                <a:sym typeface="Times New Roman"/>
              </a:rPr>
              <a:t>Moments in America</a:t>
            </a:r>
            <a:br>
              <a:rPr b="0" i="0" lang="en-US" sz="4400" u="none" cap="none" strike="noStrike">
                <a:solidFill>
                  <a:srgbClr val="9900FF"/>
                </a:solidFill>
                <a:latin typeface="Times New Roman"/>
                <a:ea typeface="Times New Roman"/>
                <a:cs typeface="Times New Roman"/>
                <a:sym typeface="Times New Roman"/>
              </a:rPr>
            </a:br>
            <a:endParaRPr>
              <a:solidFill>
                <a:srgbClr val="9900FF"/>
              </a:solidFill>
            </a:endParaRPr>
          </a:p>
        </p:txBody>
      </p:sp>
      <p:sp>
        <p:nvSpPr>
          <p:cNvPr id="251" name="Google Shape;251;p35"/>
          <p:cNvSpPr txBox="1"/>
          <p:nvPr/>
        </p:nvSpPr>
        <p:spPr>
          <a:xfrm>
            <a:off x="1371600" y="1600200"/>
            <a:ext cx="7239000" cy="4359275"/>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A50021"/>
              </a:buClr>
              <a:buSzPts val="4000"/>
              <a:buFont typeface="Times New Roman"/>
              <a:buNone/>
            </a:pPr>
            <a:r>
              <a:rPr b="1" i="0" lang="en-US" sz="4000" u="none">
                <a:solidFill>
                  <a:srgbClr val="CC0099"/>
                </a:solidFill>
                <a:latin typeface="Times New Roman"/>
                <a:ea typeface="Times New Roman"/>
                <a:cs typeface="Times New Roman"/>
                <a:sym typeface="Times New Roman"/>
              </a:rPr>
              <a:t>A student drops out of school</a:t>
            </a:r>
            <a:endParaRPr>
              <a:solidFill>
                <a:srgbClr val="CC0099"/>
              </a:solidFill>
            </a:endParaRPr>
          </a:p>
          <a:p>
            <a:pPr indent="-457200" lvl="0" marL="457200" marR="0" rtl="0" algn="l">
              <a:lnSpc>
                <a:spcPct val="100000"/>
              </a:lnSpc>
              <a:spcBef>
                <a:spcPts val="2000"/>
              </a:spcBef>
              <a:spcAft>
                <a:spcPts val="0"/>
              </a:spcAft>
              <a:buClr>
                <a:srgbClr val="000000"/>
              </a:buClr>
              <a:buSzPts val="4000"/>
              <a:buFont typeface="Times New Roman"/>
              <a:buAutoNum type="alphaLcPeriod"/>
            </a:pPr>
            <a:r>
              <a:rPr b="0" i="0" lang="en-US" sz="4000" u="none">
                <a:latin typeface="Times New Roman"/>
                <a:ea typeface="Times New Roman"/>
                <a:cs typeface="Times New Roman"/>
                <a:sym typeface="Times New Roman"/>
              </a:rPr>
              <a:t>Every 10 seconds</a:t>
            </a:r>
            <a:endParaRPr/>
          </a:p>
          <a:p>
            <a:pPr indent="-457200" lvl="0" marL="457200" marR="0" rtl="0" algn="l">
              <a:lnSpc>
                <a:spcPct val="100000"/>
              </a:lnSpc>
              <a:spcBef>
                <a:spcPts val="2000"/>
              </a:spcBef>
              <a:spcAft>
                <a:spcPts val="0"/>
              </a:spcAft>
              <a:buClr>
                <a:srgbClr val="000000"/>
              </a:buClr>
              <a:buSzPts val="4000"/>
              <a:buFont typeface="Times New Roman"/>
              <a:buAutoNum type="alphaLcPeriod"/>
            </a:pPr>
            <a:r>
              <a:rPr b="0" i="0" lang="en-US" sz="4000" u="none">
                <a:latin typeface="Times New Roman"/>
                <a:ea typeface="Times New Roman"/>
                <a:cs typeface="Times New Roman"/>
                <a:sym typeface="Times New Roman"/>
              </a:rPr>
              <a:t>Every 10 minutes</a:t>
            </a:r>
            <a:endParaRPr/>
          </a:p>
          <a:p>
            <a:pPr indent="-457200" lvl="0" marL="457200" marR="0" rtl="0" algn="l">
              <a:lnSpc>
                <a:spcPct val="100000"/>
              </a:lnSpc>
              <a:spcBef>
                <a:spcPts val="2000"/>
              </a:spcBef>
              <a:spcAft>
                <a:spcPts val="0"/>
              </a:spcAft>
              <a:buClr>
                <a:srgbClr val="000000"/>
              </a:buClr>
              <a:buSzPts val="4000"/>
              <a:buFont typeface="Times New Roman"/>
              <a:buAutoNum type="alphaLcPeriod"/>
            </a:pPr>
            <a:r>
              <a:rPr b="0" i="0" lang="en-US" sz="4000" u="none">
                <a:latin typeface="Times New Roman"/>
                <a:ea typeface="Times New Roman"/>
                <a:cs typeface="Times New Roman"/>
                <a:sym typeface="Times New Roman"/>
              </a:rPr>
              <a:t>Every 10 hours</a:t>
            </a:r>
            <a:endParaRPr/>
          </a:p>
          <a:p>
            <a:pPr indent="-457200" lvl="0" marL="457200" marR="0" rtl="0" algn="l">
              <a:lnSpc>
                <a:spcPct val="100000"/>
              </a:lnSpc>
              <a:spcBef>
                <a:spcPts val="2000"/>
              </a:spcBef>
              <a:spcAft>
                <a:spcPts val="0"/>
              </a:spcAft>
              <a:buClr>
                <a:srgbClr val="000000"/>
              </a:buClr>
              <a:buSzPts val="4000"/>
              <a:buFont typeface="Times New Roman"/>
              <a:buAutoNum type="alphaLcPeriod"/>
            </a:pPr>
            <a:r>
              <a:rPr b="0" i="0" lang="en-US" sz="4000" u="none">
                <a:latin typeface="Times New Roman"/>
                <a:ea typeface="Times New Roman"/>
                <a:cs typeface="Times New Roman"/>
                <a:sym typeface="Times New Roman"/>
              </a:rPr>
              <a:t>Every 10 days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p:nvPr/>
        </p:nvSpPr>
        <p:spPr>
          <a:xfrm>
            <a:off x="2133600" y="1600200"/>
            <a:ext cx="4343400" cy="4419600"/>
          </a:xfrm>
          <a:prstGeom prst="triangle">
            <a:avLst>
              <a:gd fmla="val 50000"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2" name="Google Shape;122;p17"/>
          <p:cNvSpPr txBox="1"/>
          <p:nvPr/>
        </p:nvSpPr>
        <p:spPr>
          <a:xfrm>
            <a:off x="990600" y="533400"/>
            <a:ext cx="7315200"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4000" u="none">
                <a:solidFill>
                  <a:srgbClr val="9900FF"/>
                </a:solidFill>
                <a:latin typeface="Times New Roman"/>
                <a:ea typeface="Times New Roman"/>
                <a:cs typeface="Times New Roman"/>
                <a:sym typeface="Times New Roman"/>
              </a:rPr>
              <a:t>Maslow’s Hierarchy of Needs</a:t>
            </a:r>
            <a:r>
              <a:rPr b="0" i="0" lang="en-US" sz="4000" u="none">
                <a:solidFill>
                  <a:srgbClr val="9900FF"/>
                </a:solidFill>
                <a:latin typeface="Times New Roman"/>
                <a:ea typeface="Times New Roman"/>
                <a:cs typeface="Times New Roman"/>
                <a:sym typeface="Times New Roman"/>
              </a:rPr>
              <a:t> </a:t>
            </a:r>
            <a:endParaRPr>
              <a:solidFill>
                <a:srgbClr val="9900FF"/>
              </a:solidFill>
            </a:endParaRPr>
          </a:p>
        </p:txBody>
      </p:sp>
      <p:sp>
        <p:nvSpPr>
          <p:cNvPr id="123" name="Google Shape;123;p17"/>
          <p:cNvSpPr txBox="1"/>
          <p:nvPr/>
        </p:nvSpPr>
        <p:spPr>
          <a:xfrm>
            <a:off x="2971800" y="1981200"/>
            <a:ext cx="2628900" cy="511175"/>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US" sz="1400" u="none">
                <a:solidFill>
                  <a:srgbClr val="993366"/>
                </a:solidFill>
                <a:latin typeface="Nunito"/>
                <a:ea typeface="Nunito"/>
                <a:cs typeface="Nunito"/>
                <a:sym typeface="Nunito"/>
              </a:rPr>
              <a:t>Self-Actualization</a:t>
            </a:r>
            <a:endParaRPr/>
          </a:p>
          <a:p>
            <a:pPr indent="0" lvl="0" marL="0" marR="0" rtl="0" algn="ctr">
              <a:lnSpc>
                <a:spcPct val="100000"/>
              </a:lnSpc>
              <a:spcBef>
                <a:spcPts val="0"/>
              </a:spcBef>
              <a:spcAft>
                <a:spcPts val="0"/>
              </a:spcAft>
              <a:buClr>
                <a:schemeClr val="dk1"/>
              </a:buClr>
              <a:buSzPts val="1200"/>
              <a:buFont typeface="Nunito"/>
              <a:buNone/>
            </a:pPr>
            <a:r>
              <a:rPr b="1" i="0" lang="en-US" sz="1200" u="none">
                <a:solidFill>
                  <a:schemeClr val="dk1"/>
                </a:solidFill>
                <a:latin typeface="Nunito"/>
                <a:ea typeface="Nunito"/>
                <a:cs typeface="Nunito"/>
                <a:sym typeface="Nunito"/>
              </a:rPr>
              <a:t>personal  growth and fulfillment</a:t>
            </a:r>
            <a:endParaRPr/>
          </a:p>
        </p:txBody>
      </p:sp>
      <p:sp>
        <p:nvSpPr>
          <p:cNvPr id="124" name="Google Shape;124;p17"/>
          <p:cNvSpPr txBox="1"/>
          <p:nvPr/>
        </p:nvSpPr>
        <p:spPr>
          <a:xfrm>
            <a:off x="2819400" y="2743200"/>
            <a:ext cx="29718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US" sz="1400" u="none">
                <a:solidFill>
                  <a:srgbClr val="993366"/>
                </a:solidFill>
                <a:latin typeface="Nunito"/>
                <a:ea typeface="Nunito"/>
                <a:cs typeface="Nunito"/>
                <a:sym typeface="Nunito"/>
              </a:rPr>
              <a:t>Esteem Needs</a:t>
            </a:r>
            <a:endParaRPr/>
          </a:p>
          <a:p>
            <a:pPr indent="0" lvl="0" marL="0" marR="0" rtl="0" algn="ctr">
              <a:lnSpc>
                <a:spcPct val="100000"/>
              </a:lnSpc>
              <a:spcBef>
                <a:spcPts val="0"/>
              </a:spcBef>
              <a:spcAft>
                <a:spcPts val="0"/>
              </a:spcAft>
              <a:buClr>
                <a:schemeClr val="dk1"/>
              </a:buClr>
              <a:buSzPts val="1200"/>
              <a:buFont typeface="Nunito"/>
              <a:buNone/>
            </a:pPr>
            <a:r>
              <a:rPr b="1" i="0" lang="en-US" sz="1200" u="none">
                <a:solidFill>
                  <a:schemeClr val="dk1"/>
                </a:solidFill>
                <a:latin typeface="Nunito"/>
                <a:ea typeface="Nunito"/>
                <a:cs typeface="Nunito"/>
                <a:sym typeface="Nunito"/>
              </a:rPr>
              <a:t>achievement,  status,  reputation</a:t>
            </a:r>
            <a:endParaRPr/>
          </a:p>
        </p:txBody>
      </p:sp>
      <p:sp>
        <p:nvSpPr>
          <p:cNvPr id="125" name="Google Shape;125;p17"/>
          <p:cNvSpPr txBox="1"/>
          <p:nvPr/>
        </p:nvSpPr>
        <p:spPr>
          <a:xfrm>
            <a:off x="2514600" y="3505200"/>
            <a:ext cx="35433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US" sz="1400" u="none">
                <a:solidFill>
                  <a:srgbClr val="993366"/>
                </a:solidFill>
                <a:latin typeface="Nunito"/>
                <a:ea typeface="Nunito"/>
                <a:cs typeface="Nunito"/>
                <a:sym typeface="Nunito"/>
              </a:rPr>
              <a:t>Belonging and Love  Needs</a:t>
            </a:r>
            <a:endParaRPr/>
          </a:p>
          <a:p>
            <a:pPr indent="0" lvl="0" marL="0" marR="0" rtl="0" algn="ctr">
              <a:lnSpc>
                <a:spcPct val="100000"/>
              </a:lnSpc>
              <a:spcBef>
                <a:spcPts val="0"/>
              </a:spcBef>
              <a:spcAft>
                <a:spcPts val="0"/>
              </a:spcAft>
              <a:buClr>
                <a:schemeClr val="dk1"/>
              </a:buClr>
              <a:buSzPts val="1200"/>
              <a:buFont typeface="Nunito"/>
              <a:buNone/>
            </a:pPr>
            <a:r>
              <a:rPr b="1" i="0" lang="en-US" sz="1200" u="none">
                <a:solidFill>
                  <a:schemeClr val="dk1"/>
                </a:solidFill>
                <a:latin typeface="Nunito"/>
                <a:ea typeface="Nunito"/>
                <a:cs typeface="Nunito"/>
                <a:sym typeface="Nunito"/>
              </a:rPr>
              <a:t>family, affection, relationships, work group</a:t>
            </a:r>
            <a:endParaRPr/>
          </a:p>
        </p:txBody>
      </p:sp>
      <p:sp>
        <p:nvSpPr>
          <p:cNvPr id="126" name="Google Shape;126;p17"/>
          <p:cNvSpPr txBox="1"/>
          <p:nvPr/>
        </p:nvSpPr>
        <p:spPr>
          <a:xfrm>
            <a:off x="2286000" y="4343400"/>
            <a:ext cx="41148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US" sz="1400" u="none">
                <a:solidFill>
                  <a:srgbClr val="993366"/>
                </a:solidFill>
                <a:latin typeface="Nunito"/>
                <a:ea typeface="Nunito"/>
                <a:cs typeface="Nunito"/>
                <a:sym typeface="Nunito"/>
              </a:rPr>
              <a:t>Safety Needs</a:t>
            </a:r>
            <a:endParaRPr/>
          </a:p>
          <a:p>
            <a:pPr indent="0" lvl="0" marL="0" marR="0" rtl="0" algn="ctr">
              <a:lnSpc>
                <a:spcPct val="100000"/>
              </a:lnSpc>
              <a:spcBef>
                <a:spcPts val="0"/>
              </a:spcBef>
              <a:spcAft>
                <a:spcPts val="0"/>
              </a:spcAft>
              <a:buClr>
                <a:schemeClr val="dk1"/>
              </a:buClr>
              <a:buSzPts val="1200"/>
              <a:buFont typeface="Nunito"/>
              <a:buNone/>
            </a:pPr>
            <a:r>
              <a:rPr b="1" i="0" lang="en-US" sz="1200" u="none">
                <a:solidFill>
                  <a:schemeClr val="dk1"/>
                </a:solidFill>
                <a:latin typeface="Nunito"/>
                <a:ea typeface="Nunito"/>
                <a:cs typeface="Nunito"/>
                <a:sym typeface="Nunito"/>
              </a:rPr>
              <a:t>protection, security, order, law, limits, stability</a:t>
            </a:r>
            <a:endParaRPr/>
          </a:p>
        </p:txBody>
      </p:sp>
      <p:sp>
        <p:nvSpPr>
          <p:cNvPr id="127" name="Google Shape;127;p17"/>
          <p:cNvSpPr txBox="1"/>
          <p:nvPr/>
        </p:nvSpPr>
        <p:spPr>
          <a:xfrm>
            <a:off x="1981200" y="5105400"/>
            <a:ext cx="46863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US" sz="1400" u="none">
                <a:solidFill>
                  <a:srgbClr val="993366"/>
                </a:solidFill>
                <a:latin typeface="Nunito"/>
                <a:ea typeface="Nunito"/>
                <a:cs typeface="Nunito"/>
                <a:sym typeface="Nunito"/>
              </a:rPr>
              <a:t>Physical Needs</a:t>
            </a:r>
            <a:endParaRPr/>
          </a:p>
          <a:p>
            <a:pPr indent="0" lvl="0" marL="0" marR="0" rtl="0" algn="ctr">
              <a:lnSpc>
                <a:spcPct val="100000"/>
              </a:lnSpc>
              <a:spcBef>
                <a:spcPts val="0"/>
              </a:spcBef>
              <a:spcAft>
                <a:spcPts val="0"/>
              </a:spcAft>
              <a:buClr>
                <a:schemeClr val="dk1"/>
              </a:buClr>
              <a:buSzPts val="1200"/>
              <a:buFont typeface="Nunito"/>
              <a:buNone/>
            </a:pPr>
            <a:r>
              <a:rPr b="1" i="0" lang="en-US" sz="1200" u="none">
                <a:solidFill>
                  <a:schemeClr val="dk1"/>
                </a:solidFill>
                <a:latin typeface="Nunito"/>
                <a:ea typeface="Nunito"/>
                <a:cs typeface="Nunito"/>
                <a:sym typeface="Nunito"/>
              </a:rPr>
              <a:t>Food, drink, air, shelter, warmth, sleep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Unexpected Events</a:t>
            </a:r>
            <a:r>
              <a:rPr b="0" i="0" lang="en-US" sz="4400" u="none" cap="none" strike="noStrike">
                <a:solidFill>
                  <a:srgbClr val="9900FF"/>
                </a:solidFill>
                <a:latin typeface="Times New Roman"/>
                <a:ea typeface="Times New Roman"/>
                <a:cs typeface="Times New Roman"/>
                <a:sym typeface="Times New Roman"/>
              </a:rPr>
              <a:t>	</a:t>
            </a:r>
            <a:endParaRPr>
              <a:solidFill>
                <a:srgbClr val="9900FF"/>
              </a:solidFill>
            </a:endParaRPr>
          </a:p>
        </p:txBody>
      </p:sp>
      <p:sp>
        <p:nvSpPr>
          <p:cNvPr id="133" name="Google Shape;133;p18"/>
          <p:cNvSpPr txBox="1"/>
          <p:nvPr/>
        </p:nvSpPr>
        <p:spPr>
          <a:xfrm>
            <a:off x="5350825" y="1605300"/>
            <a:ext cx="3336000" cy="3647400"/>
          </a:xfrm>
          <a:prstGeom prst="rect">
            <a:avLst/>
          </a:prstGeom>
          <a:noFill/>
          <a:ln>
            <a:noFill/>
          </a:ln>
        </p:spPr>
        <p:txBody>
          <a:bodyPr anchorCtr="0" anchor="ctr" bIns="91425" lIns="91425" spcFirstLastPara="1" rIns="91425" wrap="square" tIns="91425">
            <a:noAutofit/>
          </a:bodyPr>
          <a:lstStyle/>
          <a:p>
            <a:pPr indent="-355600" lvl="0" marL="457200" rtl="0" algn="l">
              <a:lnSpc>
                <a:spcPct val="115000"/>
              </a:lnSpc>
              <a:spcBef>
                <a:spcPts val="800"/>
              </a:spcBef>
              <a:spcAft>
                <a:spcPts val="0"/>
              </a:spcAft>
              <a:buSzPts val="2000"/>
              <a:buChar char="●"/>
            </a:pPr>
            <a:r>
              <a:rPr lang="en-US" sz="2000"/>
              <a:t>Unplanned pregnancy</a:t>
            </a:r>
            <a:endParaRPr sz="2000"/>
          </a:p>
          <a:p>
            <a:pPr indent="-355600" lvl="0" marL="457200" rtl="0" algn="l">
              <a:lnSpc>
                <a:spcPct val="115000"/>
              </a:lnSpc>
              <a:spcBef>
                <a:spcPts val="0"/>
              </a:spcBef>
              <a:spcAft>
                <a:spcPts val="0"/>
              </a:spcAft>
              <a:buSzPts val="2000"/>
              <a:buChar char="●"/>
            </a:pPr>
            <a:r>
              <a:rPr lang="en-US" sz="2000"/>
              <a:t>Medical issues</a:t>
            </a:r>
            <a:endParaRPr sz="2000"/>
          </a:p>
          <a:p>
            <a:pPr indent="-355600" lvl="0" marL="457200" rtl="0" algn="l">
              <a:lnSpc>
                <a:spcPct val="115000"/>
              </a:lnSpc>
              <a:spcBef>
                <a:spcPts val="0"/>
              </a:spcBef>
              <a:spcAft>
                <a:spcPts val="0"/>
              </a:spcAft>
              <a:buSzPts val="2000"/>
              <a:buChar char="●"/>
            </a:pPr>
            <a:r>
              <a:rPr lang="en-US" sz="2000"/>
              <a:t>Job loss</a:t>
            </a:r>
            <a:endParaRPr sz="2000"/>
          </a:p>
          <a:p>
            <a:pPr indent="-355600" lvl="0" marL="457200" rtl="0" algn="l">
              <a:lnSpc>
                <a:spcPct val="115000"/>
              </a:lnSpc>
              <a:spcBef>
                <a:spcPts val="0"/>
              </a:spcBef>
              <a:spcAft>
                <a:spcPts val="0"/>
              </a:spcAft>
              <a:buSzPts val="2000"/>
              <a:buChar char="●"/>
            </a:pPr>
            <a:r>
              <a:rPr lang="en-US" sz="2000"/>
              <a:t>Financial issues</a:t>
            </a:r>
            <a:endParaRPr sz="2000"/>
          </a:p>
          <a:p>
            <a:pPr indent="-355600" lvl="0" marL="457200" rtl="0" algn="l">
              <a:lnSpc>
                <a:spcPct val="115000"/>
              </a:lnSpc>
              <a:spcBef>
                <a:spcPts val="0"/>
              </a:spcBef>
              <a:spcAft>
                <a:spcPts val="0"/>
              </a:spcAft>
              <a:buSzPts val="2000"/>
              <a:buChar char="●"/>
            </a:pPr>
            <a:r>
              <a:rPr lang="en-US" sz="2000"/>
              <a:t>Relationship issues</a:t>
            </a:r>
            <a:endParaRPr sz="2000"/>
          </a:p>
          <a:p>
            <a:pPr indent="-355600" lvl="0" marL="457200" rtl="0" algn="l">
              <a:lnSpc>
                <a:spcPct val="115000"/>
              </a:lnSpc>
              <a:spcBef>
                <a:spcPts val="0"/>
              </a:spcBef>
              <a:spcAft>
                <a:spcPts val="0"/>
              </a:spcAft>
              <a:buSzPts val="2000"/>
              <a:buChar char="●"/>
            </a:pPr>
            <a:r>
              <a:rPr lang="en-US" sz="2000"/>
              <a:t>Mental issues</a:t>
            </a:r>
            <a:endParaRPr sz="2000"/>
          </a:p>
          <a:p>
            <a:pPr indent="-355600" lvl="0" marL="457200" rtl="0" algn="l">
              <a:lnSpc>
                <a:spcPct val="115000"/>
              </a:lnSpc>
              <a:spcBef>
                <a:spcPts val="0"/>
              </a:spcBef>
              <a:spcAft>
                <a:spcPts val="0"/>
              </a:spcAft>
              <a:buSzPts val="2000"/>
              <a:buChar char="●"/>
            </a:pPr>
            <a:r>
              <a:rPr lang="en-US" sz="2000"/>
              <a:t>Housing issues</a:t>
            </a:r>
            <a:endParaRPr sz="2000"/>
          </a:p>
        </p:txBody>
      </p:sp>
      <p:pic>
        <p:nvPicPr>
          <p:cNvPr id="134" name="Google Shape;134;p18"/>
          <p:cNvPicPr preferRelativeResize="0"/>
          <p:nvPr/>
        </p:nvPicPr>
        <p:blipFill>
          <a:blip r:embed="rId3">
            <a:alphaModFix/>
          </a:blip>
          <a:stretch>
            <a:fillRect/>
          </a:stretch>
        </p:blipFill>
        <p:spPr>
          <a:xfrm>
            <a:off x="3318725" y="3481650"/>
            <a:ext cx="2857500" cy="2857500"/>
          </a:xfrm>
          <a:prstGeom prst="rect">
            <a:avLst/>
          </a:prstGeom>
          <a:noFill/>
          <a:ln>
            <a:noFill/>
          </a:ln>
        </p:spPr>
      </p:pic>
      <p:pic>
        <p:nvPicPr>
          <p:cNvPr id="135" name="Google Shape;135;p18"/>
          <p:cNvPicPr preferRelativeResize="0"/>
          <p:nvPr/>
        </p:nvPicPr>
        <p:blipFill>
          <a:blip r:embed="rId4">
            <a:alphaModFix/>
          </a:blip>
          <a:stretch>
            <a:fillRect/>
          </a:stretch>
        </p:blipFill>
        <p:spPr>
          <a:xfrm>
            <a:off x="1168750" y="1647888"/>
            <a:ext cx="2857500" cy="338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4400"/>
              <a:buFont typeface="Times New Roman"/>
              <a:buNone/>
            </a:pPr>
            <a:r>
              <a:rPr b="1" lang="en-US">
                <a:solidFill>
                  <a:srgbClr val="9900FF"/>
                </a:solidFill>
              </a:rPr>
              <a:t>Stages Of Grief</a:t>
            </a:r>
            <a:endParaRPr>
              <a:solidFill>
                <a:srgbClr val="9900FF"/>
              </a:solidFill>
            </a:endParaRPr>
          </a:p>
        </p:txBody>
      </p:sp>
      <p:sp>
        <p:nvSpPr>
          <p:cNvPr id="141" name="Google Shape;141;p19"/>
          <p:cNvSpPr txBox="1"/>
          <p:nvPr/>
        </p:nvSpPr>
        <p:spPr>
          <a:xfrm>
            <a:off x="1507350" y="2314800"/>
            <a:ext cx="6752400" cy="18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1066800" y="1576200"/>
            <a:ext cx="7620000" cy="515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It is common for families to respond to any unexpected event to go through the following stages of grief.</a:t>
            </a:r>
            <a:endParaRPr sz="2400"/>
          </a:p>
          <a:p>
            <a:pPr indent="0" lvl="0" marL="0" rtl="0" algn="l">
              <a:spcBef>
                <a:spcPts val="0"/>
              </a:spcBef>
              <a:spcAft>
                <a:spcPts val="0"/>
              </a:spcAft>
              <a:buNone/>
            </a:pPr>
            <a:r>
              <a:rPr lang="en-US" sz="1600"/>
              <a:t> </a:t>
            </a:r>
            <a:endParaRPr sz="1600"/>
          </a:p>
          <a:p>
            <a:pPr indent="0" lvl="0" marL="0" rtl="0" algn="l">
              <a:spcBef>
                <a:spcPts val="0"/>
              </a:spcBef>
              <a:spcAft>
                <a:spcPts val="0"/>
              </a:spcAft>
              <a:buNone/>
            </a:pPr>
            <a:r>
              <a:rPr lang="en-US" sz="1800" u="sng"/>
              <a:t>Denial</a:t>
            </a:r>
            <a:r>
              <a:rPr lang="en-US" sz="1800"/>
              <a:t> – feeling shock and numbness</a:t>
            </a:r>
            <a:endParaRPr sz="1800"/>
          </a:p>
          <a:p>
            <a:pPr indent="0" lvl="0" marL="0" rtl="0" algn="l">
              <a:spcBef>
                <a:spcPts val="0"/>
              </a:spcBef>
              <a:spcAft>
                <a:spcPts val="0"/>
              </a:spcAft>
              <a:buNone/>
            </a:pPr>
            <a:r>
              <a:rPr lang="en-US" sz="1800"/>
              <a:t>“This can’t be true.”</a:t>
            </a:r>
            <a:endParaRPr sz="1800"/>
          </a:p>
          <a:p>
            <a:pPr indent="0" lvl="0" marL="0" rtl="0" algn="l">
              <a:spcBef>
                <a:spcPts val="0"/>
              </a:spcBef>
              <a:spcAft>
                <a:spcPts val="0"/>
              </a:spcAft>
              <a:buNone/>
            </a:pPr>
            <a:r>
              <a:rPr lang="en-US" sz="1800"/>
              <a:t> </a:t>
            </a:r>
            <a:r>
              <a:rPr lang="en-US" sz="1800">
                <a:solidFill>
                  <a:srgbClr val="00B0F0"/>
                </a:solidFill>
              </a:rPr>
              <a:t>                   </a:t>
            </a:r>
            <a:endParaRPr sz="1800">
              <a:solidFill>
                <a:srgbClr val="00B0F0"/>
              </a:solidFill>
            </a:endParaRPr>
          </a:p>
          <a:p>
            <a:pPr indent="0" lvl="0" marL="0" rtl="0" algn="l">
              <a:spcBef>
                <a:spcPts val="0"/>
              </a:spcBef>
              <a:spcAft>
                <a:spcPts val="0"/>
              </a:spcAft>
              <a:buNone/>
            </a:pPr>
            <a:r>
              <a:rPr lang="en-US" sz="1800" u="sng"/>
              <a:t>Anger</a:t>
            </a:r>
            <a:r>
              <a:rPr lang="en-US" sz="1800"/>
              <a:t> – striking out, blaming, resentment</a:t>
            </a:r>
            <a:endParaRPr sz="1800"/>
          </a:p>
          <a:p>
            <a:pPr indent="0" lvl="0" marL="0" rtl="0" algn="l">
              <a:spcBef>
                <a:spcPts val="0"/>
              </a:spcBef>
              <a:spcAft>
                <a:spcPts val="0"/>
              </a:spcAft>
              <a:buNone/>
            </a:pPr>
            <a:r>
              <a:rPr lang="en-US" sz="1800"/>
              <a:t>“This is not fair.”</a:t>
            </a:r>
            <a:endParaRPr sz="1800"/>
          </a:p>
          <a:p>
            <a:pPr indent="0" lvl="0" marL="0" rtl="0" algn="l">
              <a:spcBef>
                <a:spcPts val="0"/>
              </a:spcBef>
              <a:spcAft>
                <a:spcPts val="0"/>
              </a:spcAft>
              <a:buNone/>
            </a:pPr>
            <a:r>
              <a:rPr lang="en-US" sz="1800">
                <a:solidFill>
                  <a:srgbClr val="00B0F0"/>
                </a:solidFill>
              </a:rPr>
              <a:t>                   </a:t>
            </a:r>
            <a:endParaRPr sz="1800">
              <a:solidFill>
                <a:srgbClr val="00B0F0"/>
              </a:solidFill>
            </a:endParaRPr>
          </a:p>
          <a:p>
            <a:pPr indent="0" lvl="0" marL="0" rtl="0" algn="l">
              <a:spcBef>
                <a:spcPts val="0"/>
              </a:spcBef>
              <a:spcAft>
                <a:spcPts val="0"/>
              </a:spcAft>
              <a:buNone/>
            </a:pPr>
            <a:r>
              <a:rPr lang="en-US" sz="1800" u="sng"/>
              <a:t>Bargaining</a:t>
            </a:r>
            <a:r>
              <a:rPr lang="en-US" sz="1800"/>
              <a:t> – Hoping it’s not true</a:t>
            </a:r>
            <a:endParaRPr sz="1800"/>
          </a:p>
          <a:p>
            <a:pPr indent="0" lvl="0" marL="0" rtl="0" algn="l">
              <a:spcBef>
                <a:spcPts val="0"/>
              </a:spcBef>
              <a:spcAft>
                <a:spcPts val="0"/>
              </a:spcAft>
              <a:buNone/>
            </a:pPr>
            <a:r>
              <a:rPr lang="en-US" sz="1800"/>
              <a:t>“Let’s take another test.”</a:t>
            </a:r>
            <a:endParaRPr sz="1800"/>
          </a:p>
          <a:p>
            <a:pPr indent="0" lvl="0" marL="0" rtl="0" algn="l">
              <a:spcBef>
                <a:spcPts val="0"/>
              </a:spcBef>
              <a:spcAft>
                <a:spcPts val="0"/>
              </a:spcAft>
              <a:buNone/>
            </a:pPr>
            <a:r>
              <a:rPr lang="en-US" sz="1800"/>
              <a:t> </a:t>
            </a:r>
            <a:r>
              <a:rPr lang="en-US" sz="1800">
                <a:solidFill>
                  <a:srgbClr val="00B0F0"/>
                </a:solidFill>
              </a:rPr>
              <a:t>               </a:t>
            </a:r>
            <a:endParaRPr sz="1800">
              <a:solidFill>
                <a:srgbClr val="00B0F0"/>
              </a:solidFill>
            </a:endParaRPr>
          </a:p>
          <a:p>
            <a:pPr indent="0" lvl="0" marL="0" rtl="0" algn="l">
              <a:spcBef>
                <a:spcPts val="0"/>
              </a:spcBef>
              <a:spcAft>
                <a:spcPts val="0"/>
              </a:spcAft>
              <a:buNone/>
            </a:pPr>
            <a:r>
              <a:rPr lang="en-US" sz="1800" u="sng"/>
              <a:t>Depression</a:t>
            </a:r>
            <a:r>
              <a:rPr lang="en-US" sz="1800"/>
              <a:t> – sadness, emptiness, self-pity</a:t>
            </a:r>
            <a:endParaRPr sz="1800"/>
          </a:p>
          <a:p>
            <a:pPr indent="0" lvl="0" marL="0" rtl="0" algn="l">
              <a:spcBef>
                <a:spcPts val="0"/>
              </a:spcBef>
              <a:spcAft>
                <a:spcPts val="0"/>
              </a:spcAft>
              <a:buNone/>
            </a:pPr>
            <a:r>
              <a:rPr lang="en-US" sz="1800"/>
              <a:t>“My life will never be the same.”</a:t>
            </a:r>
            <a:endParaRPr sz="1800"/>
          </a:p>
          <a:p>
            <a:pPr indent="0" lvl="0" marL="0" rtl="0" algn="l">
              <a:spcBef>
                <a:spcPts val="0"/>
              </a:spcBef>
              <a:spcAft>
                <a:spcPts val="0"/>
              </a:spcAft>
              <a:buNone/>
            </a:pPr>
            <a:r>
              <a:rPr lang="en-US" sz="1800"/>
              <a:t> </a:t>
            </a:r>
            <a:endParaRPr sz="1800"/>
          </a:p>
          <a:p>
            <a:pPr indent="0" lvl="0" marL="0" rtl="0" algn="l">
              <a:spcBef>
                <a:spcPts val="0"/>
              </a:spcBef>
              <a:spcAft>
                <a:spcPts val="0"/>
              </a:spcAft>
              <a:buNone/>
            </a:pPr>
            <a:r>
              <a:rPr lang="en-US" sz="1800">
                <a:solidFill>
                  <a:srgbClr val="00B0F0"/>
                </a:solidFill>
              </a:rPr>
              <a:t> </a:t>
            </a:r>
            <a:r>
              <a:rPr lang="en-US" sz="1800" u="sng"/>
              <a:t>Acceptance</a:t>
            </a:r>
            <a:r>
              <a:rPr lang="en-US" sz="1800"/>
              <a:t> – dealing with it, sense of calm</a:t>
            </a:r>
            <a:endParaRPr sz="1800"/>
          </a:p>
          <a:p>
            <a:pPr indent="0" lvl="0" marL="0" rtl="0" algn="l">
              <a:spcBef>
                <a:spcPts val="0"/>
              </a:spcBef>
              <a:spcAft>
                <a:spcPts val="0"/>
              </a:spcAft>
              <a:buNone/>
            </a:pPr>
            <a:r>
              <a:rPr lang="en-US" sz="1800"/>
              <a:t> “Everything will be okay.”</a:t>
            </a:r>
            <a:endParaRPr sz="1800"/>
          </a:p>
          <a:p>
            <a:pPr indent="0" lvl="0" marL="0" rtl="0" algn="l">
              <a:spcBef>
                <a:spcPts val="0"/>
              </a:spcBef>
              <a:spcAft>
                <a:spcPts val="0"/>
              </a:spcAft>
              <a:buNone/>
            </a:pPr>
            <a:r>
              <a:rPr lang="en-US" sz="1600"/>
              <a:t> </a:t>
            </a:r>
            <a:endParaRPr sz="1600"/>
          </a:p>
          <a:p>
            <a:pPr indent="0" lvl="0" marL="0" rtl="0" algn="l">
              <a:spcBef>
                <a:spcPts val="0"/>
              </a:spcBef>
              <a:spcAft>
                <a:spcPts val="0"/>
              </a:spcAft>
              <a:buNone/>
            </a:pPr>
            <a:r>
              <a:t/>
            </a:r>
            <a:endParaRPr/>
          </a:p>
        </p:txBody>
      </p:sp>
      <p:pic>
        <p:nvPicPr>
          <p:cNvPr id="143" name="Google Shape;143;p19"/>
          <p:cNvPicPr preferRelativeResize="0"/>
          <p:nvPr/>
        </p:nvPicPr>
        <p:blipFill>
          <a:blip r:embed="rId3">
            <a:alphaModFix/>
          </a:blip>
          <a:stretch>
            <a:fillRect/>
          </a:stretch>
        </p:blipFill>
        <p:spPr>
          <a:xfrm>
            <a:off x="5583576" y="2421387"/>
            <a:ext cx="3851900" cy="3461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4400"/>
              <a:buFont typeface="Times New Roman"/>
              <a:buNone/>
            </a:pPr>
            <a:r>
              <a:rPr b="1" i="0" lang="en-US" sz="4400" u="none" cap="none" strike="noStrike">
                <a:solidFill>
                  <a:srgbClr val="9900FF"/>
                </a:solidFill>
                <a:latin typeface="Times New Roman"/>
                <a:ea typeface="Times New Roman"/>
                <a:cs typeface="Times New Roman"/>
                <a:sym typeface="Times New Roman"/>
              </a:rPr>
              <a:t>Support Systems</a:t>
            </a:r>
            <a:endParaRPr>
              <a:solidFill>
                <a:srgbClr val="9900FF"/>
              </a:solidFill>
            </a:endParaRPr>
          </a:p>
        </p:txBody>
      </p:sp>
      <p:pic>
        <p:nvPicPr>
          <p:cNvPr id="150" name="Google Shape;150;p20"/>
          <p:cNvPicPr preferRelativeResize="0"/>
          <p:nvPr/>
        </p:nvPicPr>
        <p:blipFill>
          <a:blip r:embed="rId3">
            <a:alphaModFix/>
          </a:blip>
          <a:stretch>
            <a:fillRect/>
          </a:stretch>
        </p:blipFill>
        <p:spPr>
          <a:xfrm>
            <a:off x="2533000" y="1817375"/>
            <a:ext cx="4687600" cy="4687575"/>
          </a:xfrm>
          <a:prstGeom prst="rect">
            <a:avLst/>
          </a:prstGeom>
          <a:noFill/>
          <a:ln>
            <a:noFill/>
          </a:ln>
        </p:spPr>
      </p:pic>
      <p:sp>
        <p:nvSpPr>
          <p:cNvPr id="151" name="Google Shape;151;p20"/>
          <p:cNvSpPr txBox="1"/>
          <p:nvPr/>
        </p:nvSpPr>
        <p:spPr>
          <a:xfrm>
            <a:off x="3707925" y="3249275"/>
            <a:ext cx="1658100" cy="14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txBox="1"/>
          <p:nvPr/>
        </p:nvSpPr>
        <p:spPr>
          <a:xfrm>
            <a:off x="3089250" y="3520525"/>
            <a:ext cx="3575100" cy="141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rgbClr val="CC0099"/>
                </a:solidFill>
              </a:rPr>
              <a:t>Internal Support </a:t>
            </a:r>
            <a:endParaRPr b="1" sz="2100">
              <a:solidFill>
                <a:srgbClr val="CC0099"/>
              </a:solidFill>
            </a:endParaRPr>
          </a:p>
          <a:p>
            <a:pPr indent="0" lvl="0" marL="0" rtl="0" algn="ctr">
              <a:spcBef>
                <a:spcPts val="0"/>
              </a:spcBef>
              <a:spcAft>
                <a:spcPts val="0"/>
              </a:spcAft>
              <a:buNone/>
            </a:pPr>
            <a:r>
              <a:rPr b="1" lang="en-US" sz="2100">
                <a:solidFill>
                  <a:srgbClr val="CC0099"/>
                </a:solidFill>
              </a:rPr>
              <a:t>Community Support  </a:t>
            </a:r>
            <a:r>
              <a:rPr b="1" lang="en-US" sz="2100">
                <a:solidFill>
                  <a:srgbClr val="CC0099"/>
                </a:solidFill>
              </a:rPr>
              <a:t>Employment</a:t>
            </a:r>
            <a:r>
              <a:rPr b="1" lang="en-US" sz="2100">
                <a:solidFill>
                  <a:srgbClr val="CC0099"/>
                </a:solidFill>
              </a:rPr>
              <a:t>-Oriented</a:t>
            </a:r>
            <a:endParaRPr b="1" sz="2100">
              <a:solidFill>
                <a:srgbClr val="CC00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4400"/>
              <a:buFont typeface="Times New Roman"/>
              <a:buNone/>
            </a:pPr>
            <a:r>
              <a:rPr b="1" lang="en-US">
                <a:solidFill>
                  <a:srgbClr val="9900FF"/>
                </a:solidFill>
              </a:rPr>
              <a:t>Internal</a:t>
            </a:r>
            <a:r>
              <a:rPr b="1" i="0" lang="en-US" sz="4400" u="none" cap="none" strike="noStrike">
                <a:solidFill>
                  <a:srgbClr val="9900FF"/>
                </a:solidFill>
                <a:latin typeface="Times New Roman"/>
                <a:ea typeface="Times New Roman"/>
                <a:cs typeface="Times New Roman"/>
                <a:sym typeface="Times New Roman"/>
              </a:rPr>
              <a:t> Support Systems</a:t>
            </a:r>
            <a:endParaRPr>
              <a:solidFill>
                <a:srgbClr val="9900FF"/>
              </a:solidFill>
            </a:endParaRPr>
          </a:p>
        </p:txBody>
      </p:sp>
      <p:sp>
        <p:nvSpPr>
          <p:cNvPr id="159" name="Google Shape;159;p21"/>
          <p:cNvSpPr txBox="1"/>
          <p:nvPr>
            <p:ph idx="1" type="body"/>
          </p:nvPr>
        </p:nvSpPr>
        <p:spPr>
          <a:xfrm>
            <a:off x="1326475" y="2254500"/>
            <a:ext cx="3626400" cy="3993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Family </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Friends</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Neighbors</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Extended family</a:t>
            </a:r>
            <a:endParaRPr sz="2800">
              <a:solidFill>
                <a:srgbClr val="000000"/>
              </a:solidFill>
              <a:latin typeface="Arial"/>
              <a:ea typeface="Arial"/>
              <a:cs typeface="Arial"/>
              <a:sym typeface="Arial"/>
            </a:endParaRPr>
          </a:p>
          <a:p>
            <a:pPr indent="0" lvl="0" marL="0" marR="0" rtl="0" algn="l">
              <a:lnSpc>
                <a:spcPct val="100000"/>
              </a:lnSpc>
              <a:spcBef>
                <a:spcPts val="560"/>
              </a:spcBef>
              <a:spcAft>
                <a:spcPts val="0"/>
              </a:spcAft>
              <a:buNone/>
            </a:pPr>
            <a:r>
              <a:t/>
            </a:r>
            <a:endParaRPr sz="2800">
              <a:solidFill>
                <a:srgbClr val="000000"/>
              </a:solidFill>
            </a:endParaRPr>
          </a:p>
          <a:p>
            <a:pPr indent="-165100" lvl="0" marL="342900" marR="0" rtl="0" algn="l">
              <a:lnSpc>
                <a:spcPct val="100000"/>
              </a:lnSpc>
              <a:spcBef>
                <a:spcPts val="560"/>
              </a:spcBef>
              <a:spcAft>
                <a:spcPts val="0"/>
              </a:spcAft>
              <a:buClr>
                <a:schemeClr val="dk1"/>
              </a:buClr>
              <a:buSzPts val="2800"/>
              <a:buFont typeface="Times New Roman"/>
              <a:buNone/>
            </a:pPr>
            <a:r>
              <a:t/>
            </a:r>
            <a:endParaRPr b="0" i="0" sz="2800" u="none" cap="none" strike="noStrike">
              <a:solidFill>
                <a:srgbClr val="CC0000"/>
              </a:solidFill>
              <a:latin typeface="Times New Roman"/>
              <a:ea typeface="Times New Roman"/>
              <a:cs typeface="Times New Roman"/>
              <a:sym typeface="Times New Roman"/>
            </a:endParaRPr>
          </a:p>
          <a:p>
            <a:pPr indent="-165100" lvl="0" marL="342900" marR="0" rtl="0" algn="l">
              <a:spcBef>
                <a:spcPts val="560"/>
              </a:spcBef>
              <a:spcAft>
                <a:spcPts val="0"/>
              </a:spcAft>
              <a:buClr>
                <a:schemeClr val="dk1"/>
              </a:buClr>
              <a:buSzPts val="2800"/>
              <a:buFont typeface="Times New Roman"/>
              <a:buNone/>
            </a:pPr>
            <a:r>
              <a:t/>
            </a:r>
            <a:endParaRPr b="0" i="0" sz="2800" u="none" cap="none" strike="noStrike">
              <a:solidFill>
                <a:srgbClr val="CC0000"/>
              </a:solidFill>
              <a:latin typeface="Times New Roman"/>
              <a:ea typeface="Times New Roman"/>
              <a:cs typeface="Times New Roman"/>
              <a:sym typeface="Times New Roman"/>
            </a:endParaRPr>
          </a:p>
        </p:txBody>
      </p:sp>
      <p:pic>
        <p:nvPicPr>
          <p:cNvPr id="160" name="Google Shape;160;p21"/>
          <p:cNvPicPr preferRelativeResize="0"/>
          <p:nvPr/>
        </p:nvPicPr>
        <p:blipFill>
          <a:blip r:embed="rId3">
            <a:alphaModFix/>
          </a:blip>
          <a:stretch>
            <a:fillRect/>
          </a:stretch>
        </p:blipFill>
        <p:spPr>
          <a:xfrm>
            <a:off x="4953000" y="1631175"/>
            <a:ext cx="3309150" cy="4674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2"/>
          <p:cNvPicPr preferRelativeResize="0"/>
          <p:nvPr/>
        </p:nvPicPr>
        <p:blipFill>
          <a:blip r:embed="rId3">
            <a:alphaModFix/>
          </a:blip>
          <a:stretch>
            <a:fillRect/>
          </a:stretch>
        </p:blipFill>
        <p:spPr>
          <a:xfrm>
            <a:off x="4541150" y="2239400"/>
            <a:ext cx="4506949" cy="4219999"/>
          </a:xfrm>
          <a:prstGeom prst="rect">
            <a:avLst/>
          </a:prstGeom>
          <a:noFill/>
          <a:ln>
            <a:noFill/>
          </a:ln>
        </p:spPr>
      </p:pic>
      <p:sp>
        <p:nvSpPr>
          <p:cNvPr id="167" name="Google Shape;167;p22"/>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4400"/>
              <a:buFont typeface="Times New Roman"/>
              <a:buNone/>
            </a:pPr>
            <a:r>
              <a:rPr b="1" lang="en-US">
                <a:solidFill>
                  <a:srgbClr val="9900FF"/>
                </a:solidFill>
              </a:rPr>
              <a:t>Community</a:t>
            </a:r>
            <a:r>
              <a:rPr b="1" i="0" lang="en-US" sz="4400" u="none" cap="none" strike="noStrike">
                <a:solidFill>
                  <a:srgbClr val="9900FF"/>
                </a:solidFill>
                <a:latin typeface="Times New Roman"/>
                <a:ea typeface="Times New Roman"/>
                <a:cs typeface="Times New Roman"/>
                <a:sym typeface="Times New Roman"/>
              </a:rPr>
              <a:t> Support Systems</a:t>
            </a:r>
            <a:endParaRPr>
              <a:solidFill>
                <a:srgbClr val="9900FF"/>
              </a:solidFill>
            </a:endParaRPr>
          </a:p>
        </p:txBody>
      </p:sp>
      <p:sp>
        <p:nvSpPr>
          <p:cNvPr id="168" name="Google Shape;168;p22"/>
          <p:cNvSpPr txBox="1"/>
          <p:nvPr>
            <p:ph idx="1" type="body"/>
          </p:nvPr>
        </p:nvSpPr>
        <p:spPr>
          <a:xfrm>
            <a:off x="1066800" y="1752600"/>
            <a:ext cx="38862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Libraries</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Public transportation</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Child care</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Community recreation</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Social services</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Nonprofit agencies</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Private counseling</a:t>
            </a:r>
            <a:endParaRPr>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i="0" lang="en-US" sz="2800" u="none" cap="none" strike="noStrike">
                <a:solidFill>
                  <a:srgbClr val="000000"/>
                </a:solidFill>
                <a:latin typeface="Arial"/>
                <a:ea typeface="Arial"/>
                <a:cs typeface="Arial"/>
                <a:sym typeface="Arial"/>
              </a:rPr>
              <a:t>Health professionals</a:t>
            </a:r>
            <a:endParaRPr>
              <a:solidFill>
                <a:srgbClr val="000000"/>
              </a:solidFill>
              <a:latin typeface="Arial"/>
              <a:ea typeface="Arial"/>
              <a:cs typeface="Arial"/>
              <a:sym typeface="Arial"/>
            </a:endParaRPr>
          </a:p>
          <a:p>
            <a:pPr indent="-165100" lvl="0" marL="342900" marR="0" rtl="0" algn="l">
              <a:lnSpc>
                <a:spcPct val="100000"/>
              </a:lnSpc>
              <a:spcBef>
                <a:spcPts val="560"/>
              </a:spcBef>
              <a:spcAft>
                <a:spcPts val="0"/>
              </a:spcAft>
              <a:buClr>
                <a:schemeClr val="dk1"/>
              </a:buClr>
              <a:buSzPts val="2800"/>
              <a:buFont typeface="Times New Roman"/>
              <a:buNone/>
            </a:pPr>
            <a:r>
              <a:t/>
            </a:r>
            <a:endParaRPr b="0" i="0" sz="2800" u="none" cap="none" strike="noStrike">
              <a:solidFill>
                <a:srgbClr val="CC0000"/>
              </a:solidFill>
              <a:latin typeface="Times New Roman"/>
              <a:ea typeface="Times New Roman"/>
              <a:cs typeface="Times New Roman"/>
              <a:sym typeface="Times New Roman"/>
            </a:endParaRPr>
          </a:p>
          <a:p>
            <a:pPr indent="-165100" lvl="0" marL="342900" marR="0" rtl="0" algn="l">
              <a:spcBef>
                <a:spcPts val="560"/>
              </a:spcBef>
              <a:spcAft>
                <a:spcPts val="0"/>
              </a:spcAft>
              <a:buClr>
                <a:schemeClr val="dk1"/>
              </a:buClr>
              <a:buSzPts val="2800"/>
              <a:buFont typeface="Times New Roman"/>
              <a:buNone/>
            </a:pPr>
            <a:r>
              <a:t/>
            </a:r>
            <a:endParaRPr b="0" i="0" sz="2800" u="none" cap="none" strike="noStrike">
              <a:solidFill>
                <a:srgbClr val="CC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3"/>
          <p:cNvPicPr preferRelativeResize="0"/>
          <p:nvPr/>
        </p:nvPicPr>
        <p:blipFill>
          <a:blip r:embed="rId3">
            <a:alphaModFix/>
          </a:blip>
          <a:stretch>
            <a:fillRect/>
          </a:stretch>
        </p:blipFill>
        <p:spPr>
          <a:xfrm>
            <a:off x="3769250" y="1736813"/>
            <a:ext cx="5078399" cy="4165624"/>
          </a:xfrm>
          <a:prstGeom prst="rect">
            <a:avLst/>
          </a:prstGeom>
          <a:noFill/>
          <a:ln>
            <a:noFill/>
          </a:ln>
        </p:spPr>
      </p:pic>
      <p:sp>
        <p:nvSpPr>
          <p:cNvPr id="175" name="Google Shape;175;p23"/>
          <p:cNvSpPr txBox="1"/>
          <p:nvPr>
            <p:ph type="title"/>
          </p:nvPr>
        </p:nvSpPr>
        <p:spPr>
          <a:xfrm>
            <a:off x="1066800" y="381000"/>
            <a:ext cx="762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4400"/>
              <a:buFont typeface="Times New Roman"/>
              <a:buNone/>
            </a:pPr>
            <a:r>
              <a:rPr b="1" lang="en-US">
                <a:solidFill>
                  <a:srgbClr val="9900FF"/>
                </a:solidFill>
              </a:rPr>
              <a:t>Employment</a:t>
            </a:r>
            <a:r>
              <a:rPr b="1" i="0" lang="en-US" sz="4400" u="none" cap="none" strike="noStrike">
                <a:solidFill>
                  <a:srgbClr val="9900FF"/>
                </a:solidFill>
                <a:latin typeface="Times New Roman"/>
                <a:ea typeface="Times New Roman"/>
                <a:cs typeface="Times New Roman"/>
                <a:sym typeface="Times New Roman"/>
              </a:rPr>
              <a:t> Support Systems</a:t>
            </a:r>
            <a:endParaRPr>
              <a:solidFill>
                <a:srgbClr val="9900FF"/>
              </a:solidFill>
            </a:endParaRPr>
          </a:p>
        </p:txBody>
      </p:sp>
      <p:sp>
        <p:nvSpPr>
          <p:cNvPr id="176" name="Google Shape;176;p23"/>
          <p:cNvSpPr txBox="1"/>
          <p:nvPr>
            <p:ph idx="1" type="body"/>
          </p:nvPr>
        </p:nvSpPr>
        <p:spPr>
          <a:xfrm>
            <a:off x="1066800" y="2082900"/>
            <a:ext cx="3886200" cy="4165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Flex Time</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FMLA</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Parental leave</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Job sharing</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Comp time</a:t>
            </a:r>
            <a:endParaRPr sz="2800">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0000"/>
              </a:buClr>
              <a:buSzPts val="2800"/>
              <a:buFont typeface="Arial"/>
              <a:buChar char="•"/>
            </a:pPr>
            <a:r>
              <a:rPr lang="en-US" sz="2800">
                <a:solidFill>
                  <a:srgbClr val="000000"/>
                </a:solidFill>
                <a:latin typeface="Arial"/>
                <a:ea typeface="Arial"/>
                <a:cs typeface="Arial"/>
                <a:sym typeface="Arial"/>
              </a:rPr>
              <a:t>Child-care services</a:t>
            </a:r>
            <a:endParaRPr sz="2800">
              <a:solidFill>
                <a:srgbClr val="000000"/>
              </a:solidFill>
              <a:latin typeface="Arial"/>
              <a:ea typeface="Arial"/>
              <a:cs typeface="Arial"/>
              <a:sym typeface="Arial"/>
            </a:endParaRPr>
          </a:p>
          <a:p>
            <a:pPr indent="-165100" lvl="0" marL="342900" marR="0" rtl="0" algn="l">
              <a:lnSpc>
                <a:spcPct val="100000"/>
              </a:lnSpc>
              <a:spcBef>
                <a:spcPts val="560"/>
              </a:spcBef>
              <a:spcAft>
                <a:spcPts val="0"/>
              </a:spcAft>
              <a:buClr>
                <a:schemeClr val="dk1"/>
              </a:buClr>
              <a:buSzPts val="2800"/>
              <a:buFont typeface="Times New Roman"/>
              <a:buNone/>
            </a:pPr>
            <a:r>
              <a:t/>
            </a:r>
            <a:endParaRPr b="0" i="0" sz="2800" u="none" cap="none" strike="noStrike">
              <a:solidFill>
                <a:srgbClr val="CC0000"/>
              </a:solidFill>
              <a:latin typeface="Times New Roman"/>
              <a:ea typeface="Times New Roman"/>
              <a:cs typeface="Times New Roman"/>
              <a:sym typeface="Times New Roman"/>
            </a:endParaRPr>
          </a:p>
          <a:p>
            <a:pPr indent="-165100" lvl="0" marL="342900" marR="0" rtl="0" algn="l">
              <a:spcBef>
                <a:spcPts val="560"/>
              </a:spcBef>
              <a:spcAft>
                <a:spcPts val="0"/>
              </a:spcAft>
              <a:buClr>
                <a:schemeClr val="dk1"/>
              </a:buClr>
              <a:buSzPts val="2800"/>
              <a:buFont typeface="Times New Roman"/>
              <a:buNone/>
            </a:pPr>
            <a:r>
              <a:t/>
            </a:r>
            <a:endParaRPr b="0" i="0" sz="2800" u="none" cap="none" strike="noStrike">
              <a:solidFill>
                <a:srgbClr val="CC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