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0" y="206350"/>
            <a:ext cx="9144000" cy="1170300"/>
          </a:xfrm>
          <a:prstGeom prst="rect">
            <a:avLst/>
          </a:prstGeom>
          <a:solidFill>
            <a:srgbClr val="50D7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txBox="1"/>
          <p:nvPr>
            <p:ph type="ctrTitle"/>
          </p:nvPr>
        </p:nvSpPr>
        <p:spPr>
          <a:xfrm>
            <a:off x="685800" y="103176"/>
            <a:ext cx="7772400" cy="13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Everything You Wanted to Know</a:t>
            </a:r>
            <a:br>
              <a:rPr b="0" i="0" lang="en-US" sz="3600"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About Pregnancy ~ from A to Z</a:t>
            </a:r>
            <a:endParaRPr b="0" i="0" sz="3600" u="none" cap="none" strike="noStrike">
              <a:solidFill>
                <a:schemeClr val="dk1"/>
              </a:solidFill>
              <a:latin typeface="Calibri"/>
              <a:ea typeface="Calibri"/>
              <a:cs typeface="Calibri"/>
              <a:sym typeface="Calibri"/>
            </a:endParaRPr>
          </a:p>
        </p:txBody>
      </p:sp>
      <p:pic>
        <p:nvPicPr>
          <p:cNvPr id="86" name="Google Shape;86;p13"/>
          <p:cNvPicPr preferRelativeResize="0"/>
          <p:nvPr/>
        </p:nvPicPr>
        <p:blipFill rotWithShape="1">
          <a:blip r:embed="rId3">
            <a:alphaModFix/>
          </a:blip>
          <a:srcRect b="0" l="0" r="0" t="0"/>
          <a:stretch/>
        </p:blipFill>
        <p:spPr>
          <a:xfrm>
            <a:off x="853440" y="1569509"/>
            <a:ext cx="7162800" cy="5178607"/>
          </a:xfrm>
          <a:prstGeom prst="rect">
            <a:avLst/>
          </a:prstGeom>
          <a:noFill/>
          <a:ln cap="flat" cmpd="sng" w="76200">
            <a:solidFill>
              <a:srgbClr val="50D8D5"/>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2"/>
          <p:cNvSpPr/>
          <p:nvPr/>
        </p:nvSpPr>
        <p:spPr>
          <a:xfrm>
            <a:off x="0" y="475550"/>
            <a:ext cx="9144000" cy="7383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22"/>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Invest Time in Yourself</a:t>
            </a:r>
            <a:endParaRPr b="0" i="0" sz="4400" u="none" cap="none" strike="noStrike">
              <a:solidFill>
                <a:schemeClr val="dk1"/>
              </a:solidFill>
              <a:latin typeface="Calibri"/>
              <a:ea typeface="Calibri"/>
              <a:cs typeface="Calibri"/>
              <a:sym typeface="Calibri"/>
            </a:endParaRPr>
          </a:p>
        </p:txBody>
      </p:sp>
      <p:pic>
        <p:nvPicPr>
          <p:cNvPr id="165" name="Google Shape;165;p22"/>
          <p:cNvPicPr preferRelativeResize="0"/>
          <p:nvPr/>
        </p:nvPicPr>
        <p:blipFill rotWithShape="1">
          <a:blip r:embed="rId3">
            <a:alphaModFix/>
          </a:blip>
          <a:srcRect b="0" l="0" r="0" t="0"/>
          <a:stretch/>
        </p:blipFill>
        <p:spPr>
          <a:xfrm>
            <a:off x="4360200" y="2027375"/>
            <a:ext cx="4783800" cy="3587850"/>
          </a:xfrm>
          <a:prstGeom prst="rect">
            <a:avLst/>
          </a:prstGeom>
          <a:noFill/>
          <a:ln>
            <a:noFill/>
          </a:ln>
        </p:spPr>
      </p:pic>
      <p:sp>
        <p:nvSpPr>
          <p:cNvPr id="166" name="Google Shape;166;p22"/>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67" name="Google Shape;167;p22"/>
          <p:cNvSpPr/>
          <p:nvPr/>
        </p:nvSpPr>
        <p:spPr>
          <a:xfrm>
            <a:off x="133475" y="1676400"/>
            <a:ext cx="4152300" cy="45933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Rest – because of the hormones you will feel very tired.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Take a warm (not hot) bath or shower.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Wear comfortable clothes. You won’t hurt the baby wearing something tight but you will be very uncomfortable.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See your dentist.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This would be a good time to learn a new hobby or craft. Ask a friend or relative to teach you so you can make something for your baby.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Do yoga or meditate in order to bring total relaxation to your mind and body.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3"/>
          <p:cNvSpPr/>
          <p:nvPr/>
        </p:nvSpPr>
        <p:spPr>
          <a:xfrm>
            <a:off x="0" y="488075"/>
            <a:ext cx="9144000" cy="7509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3"/>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Just Think Positive</a:t>
            </a:r>
            <a:endParaRPr b="0" i="0" sz="4400" u="none" cap="none" strike="noStrike">
              <a:solidFill>
                <a:schemeClr val="dk1"/>
              </a:solidFill>
              <a:latin typeface="Calibri"/>
              <a:ea typeface="Calibri"/>
              <a:cs typeface="Calibri"/>
              <a:sym typeface="Calibri"/>
            </a:endParaRPr>
          </a:p>
        </p:txBody>
      </p:sp>
      <p:pic>
        <p:nvPicPr>
          <p:cNvPr id="174" name="Google Shape;174;p23"/>
          <p:cNvPicPr preferRelativeResize="0"/>
          <p:nvPr/>
        </p:nvPicPr>
        <p:blipFill rotWithShape="1">
          <a:blip r:embed="rId3">
            <a:alphaModFix/>
          </a:blip>
          <a:srcRect b="0" l="0" r="0" t="0"/>
          <a:stretch/>
        </p:blipFill>
        <p:spPr>
          <a:xfrm>
            <a:off x="4303934" y="1573201"/>
            <a:ext cx="4727416" cy="4743300"/>
          </a:xfrm>
          <a:prstGeom prst="rect">
            <a:avLst/>
          </a:prstGeom>
          <a:noFill/>
          <a:ln>
            <a:noFill/>
          </a:ln>
        </p:spPr>
      </p:pic>
      <p:sp>
        <p:nvSpPr>
          <p:cNvPr id="175" name="Google Shape;175;p23"/>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76" name="Google Shape;176;p23"/>
          <p:cNvSpPr/>
          <p:nvPr/>
        </p:nvSpPr>
        <p:spPr>
          <a:xfrm>
            <a:off x="262800" y="1828800"/>
            <a:ext cx="3954600" cy="40677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This should be a happy time in your life. You should have the same attitude toward your baby that you would have if you were older.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This is a miracle no matter what others may think of your situation.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This baby will be the most amazing person.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Be joyful!</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Think of your beauty and glow. Be proud and be brave.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CELEBRATE!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4"/>
          <p:cNvSpPr/>
          <p:nvPr/>
        </p:nvSpPr>
        <p:spPr>
          <a:xfrm>
            <a:off x="0" y="416075"/>
            <a:ext cx="9144000" cy="8103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4"/>
          <p:cNvSpPr txBox="1"/>
          <p:nvPr>
            <p:ph type="ctrTitle"/>
          </p:nvPr>
        </p:nvSpPr>
        <p:spPr>
          <a:xfrm>
            <a:off x="685800" y="212750"/>
            <a:ext cx="7772400" cy="101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Keep a Journal</a:t>
            </a:r>
            <a:endParaRPr b="0" i="0" sz="4400" u="none" cap="none" strike="noStrike">
              <a:solidFill>
                <a:schemeClr val="dk1"/>
              </a:solidFill>
              <a:latin typeface="Calibri"/>
              <a:ea typeface="Calibri"/>
              <a:cs typeface="Calibri"/>
              <a:sym typeface="Calibri"/>
            </a:endParaRPr>
          </a:p>
        </p:txBody>
      </p:sp>
      <p:pic>
        <p:nvPicPr>
          <p:cNvPr id="183" name="Google Shape;183;p24"/>
          <p:cNvPicPr preferRelativeResize="0"/>
          <p:nvPr/>
        </p:nvPicPr>
        <p:blipFill rotWithShape="1">
          <a:blip r:embed="rId3">
            <a:alphaModFix/>
          </a:blip>
          <a:srcRect b="0" l="0" r="0" t="0"/>
          <a:stretch/>
        </p:blipFill>
        <p:spPr>
          <a:xfrm>
            <a:off x="5035500" y="2697775"/>
            <a:ext cx="4033400" cy="2688950"/>
          </a:xfrm>
          <a:prstGeom prst="rect">
            <a:avLst/>
          </a:prstGeom>
          <a:noFill/>
          <a:ln>
            <a:noFill/>
          </a:ln>
        </p:spPr>
      </p:pic>
      <p:sp>
        <p:nvSpPr>
          <p:cNvPr id="184" name="Google Shape;184;p24"/>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85" name="Google Shape;185;p24"/>
          <p:cNvSpPr/>
          <p:nvPr/>
        </p:nvSpPr>
        <p:spPr>
          <a:xfrm>
            <a:off x="225275" y="1226450"/>
            <a:ext cx="5568900" cy="563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Get a blank notebook and take time to write about your pregnancy experience. Get to know yourself better by exploring how you feel about having a baby.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Write about daily events, what happened at school, with your family, your partner, your prenatal visits.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Here is a list of other topics you can write about: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Who was the first person you told?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How did your family react to the news?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How has your relationship changed?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What foods are you craving?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What are your plans for the future?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When did you feel the first kick or hiccup?</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What is your most comfortable sleeping position?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When is your baby most active?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What is the best and worst part of pregnancy?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How do you feel about labor?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Describe a dream you had.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Write a letter to your baby.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5"/>
          <p:cNvSpPr/>
          <p:nvPr/>
        </p:nvSpPr>
        <p:spPr>
          <a:xfrm>
            <a:off x="0" y="450525"/>
            <a:ext cx="9144000" cy="7884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5"/>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Learn about Childbirth</a:t>
            </a:r>
            <a:endParaRPr b="0" i="0" sz="4400" u="none" cap="none" strike="noStrike">
              <a:solidFill>
                <a:schemeClr val="dk1"/>
              </a:solidFill>
              <a:latin typeface="Calibri"/>
              <a:ea typeface="Calibri"/>
              <a:cs typeface="Calibri"/>
              <a:sym typeface="Calibri"/>
            </a:endParaRPr>
          </a:p>
        </p:txBody>
      </p:sp>
      <p:pic>
        <p:nvPicPr>
          <p:cNvPr id="192" name="Google Shape;192;p25"/>
          <p:cNvPicPr preferRelativeResize="0"/>
          <p:nvPr/>
        </p:nvPicPr>
        <p:blipFill rotWithShape="1">
          <a:blip r:embed="rId3">
            <a:alphaModFix/>
          </a:blip>
          <a:srcRect b="0" l="0" r="0" t="0"/>
          <a:stretch/>
        </p:blipFill>
        <p:spPr>
          <a:xfrm>
            <a:off x="5092601" y="1803078"/>
            <a:ext cx="3957902" cy="4979617"/>
          </a:xfrm>
          <a:prstGeom prst="rect">
            <a:avLst/>
          </a:prstGeom>
          <a:noFill/>
          <a:ln cap="flat" cmpd="sng" w="28575">
            <a:solidFill>
              <a:srgbClr val="000000"/>
            </a:solidFill>
            <a:prstDash val="solid"/>
            <a:round/>
            <a:headEnd len="sm" w="sm" type="none"/>
            <a:tailEnd len="sm" w="sm" type="none"/>
          </a:ln>
        </p:spPr>
      </p:pic>
      <p:sp>
        <p:nvSpPr>
          <p:cNvPr id="193" name="Google Shape;193;p25"/>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94" name="Google Shape;194;p25"/>
          <p:cNvSpPr/>
          <p:nvPr/>
        </p:nvSpPr>
        <p:spPr>
          <a:xfrm>
            <a:off x="262800" y="1471800"/>
            <a:ext cx="4497000" cy="538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Every woman has a unique childbirth experience so keep that in mind when stories are shared. Try not to let these conversations scare you.</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Remember, the more you know, the more confident you will feel during childbirth.  Begin researching all aspects of childbirth.</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Register early for childbirth classes so you have plenty of time to learn everything before the big day.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Some of the topics that you need to know:</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False labor vs true labor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process of labor and delivery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role of your delivery coach</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Comfort techniques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Medications available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Medical procedures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6"/>
          <p:cNvSpPr/>
          <p:nvPr/>
        </p:nvSpPr>
        <p:spPr>
          <a:xfrm>
            <a:off x="0" y="475550"/>
            <a:ext cx="9144000" cy="7635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6"/>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Minor Discomforts</a:t>
            </a:r>
            <a:endParaRPr b="0" i="0" sz="4400" u="none" cap="none" strike="noStrike">
              <a:solidFill>
                <a:schemeClr val="dk1"/>
              </a:solidFill>
              <a:latin typeface="Calibri"/>
              <a:ea typeface="Calibri"/>
              <a:cs typeface="Calibri"/>
              <a:sym typeface="Calibri"/>
            </a:endParaRPr>
          </a:p>
        </p:txBody>
      </p:sp>
      <p:pic>
        <p:nvPicPr>
          <p:cNvPr id="201" name="Google Shape;201;p26"/>
          <p:cNvPicPr preferRelativeResize="0"/>
          <p:nvPr/>
        </p:nvPicPr>
        <p:blipFill rotWithShape="1">
          <a:blip r:embed="rId3">
            <a:alphaModFix/>
          </a:blip>
          <a:srcRect b="0" l="0" r="0" t="0"/>
          <a:stretch/>
        </p:blipFill>
        <p:spPr>
          <a:xfrm>
            <a:off x="13850" y="2560550"/>
            <a:ext cx="4478900" cy="3463675"/>
          </a:xfrm>
          <a:prstGeom prst="rect">
            <a:avLst/>
          </a:prstGeom>
          <a:noFill/>
          <a:ln>
            <a:noFill/>
          </a:ln>
        </p:spPr>
      </p:pic>
      <p:sp>
        <p:nvSpPr>
          <p:cNvPr id="202" name="Google Shape;202;p26"/>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03" name="Google Shape;203;p26"/>
          <p:cNvSpPr/>
          <p:nvPr/>
        </p:nvSpPr>
        <p:spPr>
          <a:xfrm>
            <a:off x="4079750" y="1401625"/>
            <a:ext cx="4923600" cy="54564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might be constipated or get hemorrhoids because your bowels will function more slowly.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might have a backache because your spine is supporting the weight of the uterus.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might have breast tenderness because the milk glands are enlarging.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will have to urinate frequently because the uterus is pressing on your bladder.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might get sharp abdominal pain when the ligaments around the uterus are stretched.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might have nasal stuffiness because the lining in your nose will swell.</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Your ribs might hurt because they are expanding as the baby grows and moves upward.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7"/>
          <p:cNvSpPr/>
          <p:nvPr/>
        </p:nvSpPr>
        <p:spPr>
          <a:xfrm>
            <a:off x="0" y="475550"/>
            <a:ext cx="9144000" cy="7866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7"/>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Never Do Drugs or Smoke</a:t>
            </a:r>
            <a:endParaRPr b="0" i="0" sz="4400" u="none" cap="none" strike="noStrike">
              <a:solidFill>
                <a:schemeClr val="dk1"/>
              </a:solidFill>
              <a:latin typeface="Calibri"/>
              <a:ea typeface="Calibri"/>
              <a:cs typeface="Calibri"/>
              <a:sym typeface="Calibri"/>
            </a:endParaRPr>
          </a:p>
        </p:txBody>
      </p:sp>
      <p:pic>
        <p:nvPicPr>
          <p:cNvPr id="210" name="Google Shape;210;p27"/>
          <p:cNvPicPr preferRelativeResize="0"/>
          <p:nvPr/>
        </p:nvPicPr>
        <p:blipFill rotWithShape="1">
          <a:blip r:embed="rId3">
            <a:alphaModFix/>
          </a:blip>
          <a:srcRect b="0" l="0" r="0" t="0"/>
          <a:stretch/>
        </p:blipFill>
        <p:spPr>
          <a:xfrm>
            <a:off x="111325" y="2392875"/>
            <a:ext cx="4431475" cy="2762300"/>
          </a:xfrm>
          <a:prstGeom prst="rect">
            <a:avLst/>
          </a:prstGeom>
          <a:noFill/>
          <a:ln>
            <a:noFill/>
          </a:ln>
        </p:spPr>
      </p:pic>
      <p:sp>
        <p:nvSpPr>
          <p:cNvPr id="211" name="Google Shape;211;p27"/>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12" name="Google Shape;212;p27"/>
          <p:cNvSpPr/>
          <p:nvPr/>
        </p:nvSpPr>
        <p:spPr>
          <a:xfrm>
            <a:off x="4667950" y="1573200"/>
            <a:ext cx="4292400" cy="462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Avoid all substances including over-the-counter medications and street drugs.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Your baby will receive everything you ingest. Your body will be able to process the substance but the baby’s liver is too immature to handle the poisons.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Your baby may end up with physical or intellectual problems that won’t show up for a few years.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might prevent your child from being smart by consuming drugs and alcohol.</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secondhand smoke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8"/>
          <p:cNvSpPr/>
          <p:nvPr/>
        </p:nvSpPr>
        <p:spPr>
          <a:xfrm>
            <a:off x="0" y="450525"/>
            <a:ext cx="9144000" cy="8010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8"/>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Old Wives Tales</a:t>
            </a:r>
            <a:endParaRPr b="0" i="0" sz="4400" u="none" cap="none" strike="noStrike">
              <a:solidFill>
                <a:schemeClr val="dk1"/>
              </a:solidFill>
              <a:latin typeface="Calibri"/>
              <a:ea typeface="Calibri"/>
              <a:cs typeface="Calibri"/>
              <a:sym typeface="Calibri"/>
            </a:endParaRPr>
          </a:p>
        </p:txBody>
      </p:sp>
      <p:sp>
        <p:nvSpPr>
          <p:cNvPr id="219" name="Google Shape;219;p28"/>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220" name="Google Shape;220;p28"/>
          <p:cNvPicPr preferRelativeResize="0"/>
          <p:nvPr/>
        </p:nvPicPr>
        <p:blipFill rotWithShape="1">
          <a:blip r:embed="rId3">
            <a:alphaModFix/>
          </a:blip>
          <a:srcRect b="0" l="0" r="0" t="0"/>
          <a:stretch/>
        </p:blipFill>
        <p:spPr>
          <a:xfrm>
            <a:off x="4986025" y="2515810"/>
            <a:ext cx="4157975" cy="2827425"/>
          </a:xfrm>
          <a:prstGeom prst="rect">
            <a:avLst/>
          </a:prstGeom>
          <a:noFill/>
          <a:ln>
            <a:noFill/>
          </a:ln>
        </p:spPr>
      </p:pic>
      <p:sp>
        <p:nvSpPr>
          <p:cNvPr id="221" name="Google Shape;221;p28"/>
          <p:cNvSpPr/>
          <p:nvPr/>
        </p:nvSpPr>
        <p:spPr>
          <a:xfrm>
            <a:off x="189075" y="1426675"/>
            <a:ext cx="4905600" cy="543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Tales, in general, have been passed down from generation to generation before information was recorded, published and read. Old wives tales explained things that people didn’t understand. Here are some examples: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Pregnant women should not take baths.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Pregnant women shouldn’t lift her hands over her head.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Heartburn means the baby has lots of hair.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More babies are born during full moon.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If you sleep too much labor will be harder.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 woman will lose a tooth for every baby she has.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If a pregnant woman drinks too much coffee the baby will have a brownish birthmark.</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Pregnant women should eat for two.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9"/>
          <p:cNvSpPr/>
          <p:nvPr/>
        </p:nvSpPr>
        <p:spPr>
          <a:xfrm>
            <a:off x="0" y="425500"/>
            <a:ext cx="9144000" cy="8259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9"/>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Plan for the Future</a:t>
            </a:r>
            <a:endParaRPr b="0" i="0" sz="4400" u="none" cap="none" strike="noStrike">
              <a:solidFill>
                <a:schemeClr val="dk1"/>
              </a:solidFill>
              <a:latin typeface="Calibri"/>
              <a:ea typeface="Calibri"/>
              <a:cs typeface="Calibri"/>
              <a:sym typeface="Calibri"/>
            </a:endParaRPr>
          </a:p>
        </p:txBody>
      </p:sp>
      <p:pic>
        <p:nvPicPr>
          <p:cNvPr id="228" name="Google Shape;228;p29"/>
          <p:cNvPicPr preferRelativeResize="0"/>
          <p:nvPr/>
        </p:nvPicPr>
        <p:blipFill rotWithShape="1">
          <a:blip r:embed="rId3">
            <a:alphaModFix/>
          </a:blip>
          <a:srcRect b="0" l="0" r="0" t="0"/>
          <a:stretch/>
        </p:blipFill>
        <p:spPr>
          <a:xfrm>
            <a:off x="218275" y="2227600"/>
            <a:ext cx="4135975" cy="2757300"/>
          </a:xfrm>
          <a:prstGeom prst="rect">
            <a:avLst/>
          </a:prstGeom>
          <a:noFill/>
          <a:ln>
            <a:noFill/>
          </a:ln>
        </p:spPr>
      </p:pic>
      <p:sp>
        <p:nvSpPr>
          <p:cNvPr id="229" name="Google Shape;229;p29"/>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30" name="Google Shape;230;p29"/>
          <p:cNvSpPr/>
          <p:nvPr/>
        </p:nvSpPr>
        <p:spPr>
          <a:xfrm>
            <a:off x="4481575" y="1573200"/>
            <a:ext cx="4491300" cy="504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There is so much to think about now that you are having a baby. You must decide where to take childbirth classes, who will watch your baby when you go back to school, finding a pediatrician and getting your home ready for baby.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Don’t forget that the plans you dreamed of before the pregnancy are still possible and maybe even be more important now that you will be a parent.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This is a good time to think about what career you’d like to go into.</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You can still go to college. With the support of your family everything is still possible.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Dream big!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0"/>
          <p:cNvSpPr/>
          <p:nvPr/>
        </p:nvSpPr>
        <p:spPr>
          <a:xfrm>
            <a:off x="0" y="525625"/>
            <a:ext cx="9144000" cy="7758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30"/>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Quench your Thirst</a:t>
            </a:r>
            <a:endParaRPr b="0" i="0" sz="4400" u="none" cap="none" strike="noStrike">
              <a:solidFill>
                <a:schemeClr val="dk1"/>
              </a:solidFill>
              <a:latin typeface="Calibri"/>
              <a:ea typeface="Calibri"/>
              <a:cs typeface="Calibri"/>
              <a:sym typeface="Calibri"/>
            </a:endParaRPr>
          </a:p>
        </p:txBody>
      </p:sp>
      <p:pic>
        <p:nvPicPr>
          <p:cNvPr id="237" name="Google Shape;237;p30"/>
          <p:cNvPicPr preferRelativeResize="0"/>
          <p:nvPr/>
        </p:nvPicPr>
        <p:blipFill rotWithShape="1">
          <a:blip r:embed="rId3">
            <a:alphaModFix/>
          </a:blip>
          <a:srcRect b="0" l="0" r="0" t="0"/>
          <a:stretch/>
        </p:blipFill>
        <p:spPr>
          <a:xfrm>
            <a:off x="4657600" y="2366575"/>
            <a:ext cx="4316200" cy="2789450"/>
          </a:xfrm>
          <a:prstGeom prst="rect">
            <a:avLst/>
          </a:prstGeom>
          <a:noFill/>
          <a:ln>
            <a:noFill/>
          </a:ln>
        </p:spPr>
      </p:pic>
      <p:sp>
        <p:nvSpPr>
          <p:cNvPr id="238" name="Google Shape;238;p30"/>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39" name="Google Shape;239;p30"/>
          <p:cNvSpPr/>
          <p:nvPr/>
        </p:nvSpPr>
        <p:spPr>
          <a:xfrm>
            <a:off x="258650" y="1573201"/>
            <a:ext cx="4572000" cy="484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Hydration is important for flushing waste products from your body, and aiding liver and kidney function in both you and baby.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You will need 8 to 12 eight ounce glasses of fluid. Fill a pitcher or large sports bottle and drink in small amounts throughout the day.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Avoid caffeinated and sweet beverages which can actually cause dehydration.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Dehydration can: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make you feel queasy</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cause fatigue</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cause toxemia</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lead to miscarriage</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cause preterm labor</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be life threatening to baby and mother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1"/>
          <p:cNvSpPr/>
          <p:nvPr/>
        </p:nvSpPr>
        <p:spPr>
          <a:xfrm>
            <a:off x="0" y="500575"/>
            <a:ext cx="9144000" cy="7884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1"/>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Rely on your Family</a:t>
            </a:r>
            <a:endParaRPr b="0" i="0" sz="4400" u="none" cap="none" strike="noStrike">
              <a:solidFill>
                <a:schemeClr val="dk1"/>
              </a:solidFill>
              <a:latin typeface="Calibri"/>
              <a:ea typeface="Calibri"/>
              <a:cs typeface="Calibri"/>
              <a:sym typeface="Calibri"/>
            </a:endParaRPr>
          </a:p>
        </p:txBody>
      </p:sp>
      <p:sp>
        <p:nvSpPr>
          <p:cNvPr id="246" name="Google Shape;246;p31"/>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247" name="Google Shape;247;p31"/>
          <p:cNvPicPr preferRelativeResize="0"/>
          <p:nvPr/>
        </p:nvPicPr>
        <p:blipFill rotWithShape="1">
          <a:blip r:embed="rId3">
            <a:alphaModFix/>
          </a:blip>
          <a:srcRect b="0" l="0" r="0" t="0"/>
          <a:stretch/>
        </p:blipFill>
        <p:spPr>
          <a:xfrm>
            <a:off x="71225" y="2159900"/>
            <a:ext cx="5059775" cy="2833450"/>
          </a:xfrm>
          <a:prstGeom prst="rect">
            <a:avLst/>
          </a:prstGeom>
          <a:noFill/>
          <a:ln>
            <a:noFill/>
          </a:ln>
        </p:spPr>
      </p:pic>
      <p:sp>
        <p:nvSpPr>
          <p:cNvPr id="248" name="Google Shape;248;p31"/>
          <p:cNvSpPr/>
          <p:nvPr/>
        </p:nvSpPr>
        <p:spPr>
          <a:xfrm>
            <a:off x="5218600" y="1514275"/>
            <a:ext cx="3729300" cy="483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0000"/>
                </a:solidFill>
                <a:latin typeface="Arial"/>
                <a:ea typeface="Arial"/>
                <a:cs typeface="Arial"/>
                <a:sym typeface="Arial"/>
              </a:rPr>
              <a:t>After your family adjusts to the news of your pregnancy they will be very supportive.</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r>
              <a:rPr lang="en-US" sz="2200">
                <a:solidFill>
                  <a:srgbClr val="000000"/>
                </a:solidFill>
                <a:latin typeface="Arial"/>
                <a:ea typeface="Arial"/>
                <a:cs typeface="Arial"/>
                <a:sym typeface="Arial"/>
              </a:rPr>
              <a:t>Go to them for guidance. You are still their child and they would still be as worried about you and your pregnancy even if you were 25 years old.</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r>
              <a:rPr lang="en-US" sz="2200">
                <a:solidFill>
                  <a:srgbClr val="000000"/>
                </a:solidFill>
                <a:latin typeface="Arial"/>
                <a:ea typeface="Arial"/>
                <a:cs typeface="Arial"/>
                <a:sym typeface="Arial"/>
              </a:rPr>
              <a:t>This is their grandbaby, the one they’ve always dreamed about having one day. When the baby is here they will love it and spoil it!</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p:nvPr/>
        </p:nvSpPr>
        <p:spPr>
          <a:xfrm>
            <a:off x="0" y="412975"/>
            <a:ext cx="9144000" cy="9009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4"/>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Adjusting to the News</a:t>
            </a:r>
            <a:endParaRPr b="0" i="0" sz="4400" u="none" cap="none" strike="noStrike">
              <a:solidFill>
                <a:schemeClr val="dk1"/>
              </a:solidFill>
              <a:latin typeface="Calibri"/>
              <a:ea typeface="Calibri"/>
              <a:cs typeface="Calibri"/>
              <a:sym typeface="Calibri"/>
            </a:endParaRPr>
          </a:p>
        </p:txBody>
      </p:sp>
      <p:pic>
        <p:nvPicPr>
          <p:cNvPr id="93" name="Google Shape;93;p14"/>
          <p:cNvPicPr preferRelativeResize="0"/>
          <p:nvPr/>
        </p:nvPicPr>
        <p:blipFill rotWithShape="1">
          <a:blip r:embed="rId3">
            <a:alphaModFix/>
          </a:blip>
          <a:srcRect b="0" l="0" r="0" t="0"/>
          <a:stretch/>
        </p:blipFill>
        <p:spPr>
          <a:xfrm>
            <a:off x="4012950" y="1814625"/>
            <a:ext cx="5131050" cy="2565525"/>
          </a:xfrm>
          <a:prstGeom prst="rect">
            <a:avLst/>
          </a:prstGeom>
          <a:noFill/>
          <a:ln>
            <a:noFill/>
          </a:ln>
        </p:spPr>
      </p:pic>
      <p:sp>
        <p:nvSpPr>
          <p:cNvPr id="94" name="Google Shape;94;p14"/>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95" name="Google Shape;95;p14"/>
          <p:cNvSpPr/>
          <p:nvPr/>
        </p:nvSpPr>
        <p:spPr>
          <a:xfrm>
            <a:off x="175200" y="1476725"/>
            <a:ext cx="5264100" cy="525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It is common for families to respond to any life changing event, whether job loss, death or teen pregnancy, by going through the following stages of grief.</a:t>
            </a:r>
            <a:endParaRPr sz="1800">
              <a:solidFill>
                <a:srgbClr val="000000"/>
              </a:solidFill>
              <a:latin typeface="Arial"/>
              <a:ea typeface="Arial"/>
              <a:cs typeface="Arial"/>
              <a:sym typeface="Arial"/>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600" u="sng">
                <a:solidFill>
                  <a:schemeClr val="dk1"/>
                </a:solidFill>
              </a:rPr>
              <a:t>Denial</a:t>
            </a:r>
            <a:r>
              <a:rPr lang="en-US" sz="1600">
                <a:solidFill>
                  <a:schemeClr val="dk1"/>
                </a:solidFill>
              </a:rPr>
              <a:t> – feeling shock and numbness</a:t>
            </a:r>
            <a:endParaRPr sz="1600">
              <a:solidFill>
                <a:schemeClr val="dk1"/>
              </a:solidFill>
            </a:endParaRPr>
          </a:p>
          <a:p>
            <a:pPr indent="0" lvl="0" marL="0" marR="0" rtl="0" algn="l">
              <a:spcBef>
                <a:spcPts val="0"/>
              </a:spcBef>
              <a:spcAft>
                <a:spcPts val="0"/>
              </a:spcAft>
              <a:buNone/>
            </a:pPr>
            <a:r>
              <a:rPr lang="en-US" sz="1600">
                <a:solidFill>
                  <a:schemeClr val="dk1"/>
                </a:solidFill>
              </a:rPr>
              <a:t>“This can’t be true.”</a:t>
            </a:r>
            <a:endParaRPr sz="1600">
              <a:solidFill>
                <a:schemeClr val="dk1"/>
              </a:solidFill>
            </a:endParaRPr>
          </a:p>
          <a:p>
            <a:pPr indent="0" lvl="0" marL="0" marR="0" rtl="0" algn="l">
              <a:spcBef>
                <a:spcPts val="0"/>
              </a:spcBef>
              <a:spcAft>
                <a:spcPts val="0"/>
              </a:spcAft>
              <a:buNone/>
            </a:pPr>
            <a:r>
              <a:rPr lang="en-US" sz="1600" u="sng">
                <a:solidFill>
                  <a:schemeClr val="dk1"/>
                </a:solidFill>
              </a:rPr>
              <a:t>Anger</a:t>
            </a:r>
            <a:r>
              <a:rPr lang="en-US" sz="1600">
                <a:solidFill>
                  <a:schemeClr val="dk1"/>
                </a:solidFill>
              </a:rPr>
              <a:t> – striking out, blaming, resentment.</a:t>
            </a:r>
            <a:endParaRPr sz="1600">
              <a:solidFill>
                <a:schemeClr val="dk1"/>
              </a:solidFill>
            </a:endParaRPr>
          </a:p>
          <a:p>
            <a:pPr indent="0" lvl="0" marL="0" marR="0" rtl="0" algn="l">
              <a:spcBef>
                <a:spcPts val="0"/>
              </a:spcBef>
              <a:spcAft>
                <a:spcPts val="0"/>
              </a:spcAft>
              <a:buNone/>
            </a:pPr>
            <a:r>
              <a:rPr lang="en-US" sz="1600">
                <a:solidFill>
                  <a:schemeClr val="dk1"/>
                </a:solidFill>
              </a:rPr>
              <a:t>“This is not fair.”</a:t>
            </a:r>
            <a:endParaRPr sz="1600">
              <a:solidFill>
                <a:schemeClr val="dk1"/>
              </a:solidFill>
            </a:endParaRPr>
          </a:p>
          <a:p>
            <a:pPr indent="0" lvl="0" marL="0" marR="0" rtl="0" algn="l">
              <a:spcBef>
                <a:spcPts val="0"/>
              </a:spcBef>
              <a:spcAft>
                <a:spcPts val="0"/>
              </a:spcAft>
              <a:buNone/>
            </a:pPr>
            <a:r>
              <a:rPr lang="en-US" sz="1600" u="sng">
                <a:solidFill>
                  <a:schemeClr val="dk1"/>
                </a:solidFill>
              </a:rPr>
              <a:t>Bargaining</a:t>
            </a:r>
            <a:r>
              <a:rPr lang="en-US" sz="1600">
                <a:solidFill>
                  <a:schemeClr val="dk1"/>
                </a:solidFill>
              </a:rPr>
              <a:t> – Hoping it’s not true</a:t>
            </a:r>
            <a:endParaRPr sz="1600">
              <a:solidFill>
                <a:schemeClr val="dk1"/>
              </a:solidFill>
            </a:endParaRPr>
          </a:p>
          <a:p>
            <a:pPr indent="0" lvl="0" marL="0" marR="0" rtl="0" algn="l">
              <a:spcBef>
                <a:spcPts val="0"/>
              </a:spcBef>
              <a:spcAft>
                <a:spcPts val="0"/>
              </a:spcAft>
              <a:buNone/>
            </a:pPr>
            <a:r>
              <a:rPr lang="en-US" sz="1600">
                <a:solidFill>
                  <a:schemeClr val="dk1"/>
                </a:solidFill>
              </a:rPr>
              <a:t>“Let’s take another test.”</a:t>
            </a:r>
            <a:endParaRPr sz="1600">
              <a:solidFill>
                <a:schemeClr val="dk1"/>
              </a:solidFill>
            </a:endParaRPr>
          </a:p>
          <a:p>
            <a:pPr indent="0" lvl="0" marL="0" marR="0" rtl="0" algn="l">
              <a:spcBef>
                <a:spcPts val="0"/>
              </a:spcBef>
              <a:spcAft>
                <a:spcPts val="0"/>
              </a:spcAft>
              <a:buNone/>
            </a:pPr>
            <a:r>
              <a:rPr lang="en-US" sz="1600" u="sng">
                <a:solidFill>
                  <a:schemeClr val="dk1"/>
                </a:solidFill>
              </a:rPr>
              <a:t>Depression</a:t>
            </a:r>
            <a:r>
              <a:rPr lang="en-US" sz="1600">
                <a:solidFill>
                  <a:schemeClr val="dk1"/>
                </a:solidFill>
              </a:rPr>
              <a:t> – sadness, emptiness, self-pity</a:t>
            </a:r>
            <a:endParaRPr sz="1600">
              <a:solidFill>
                <a:schemeClr val="dk1"/>
              </a:solidFill>
            </a:endParaRPr>
          </a:p>
          <a:p>
            <a:pPr indent="0" lvl="0" marL="0" marR="0" rtl="0" algn="l">
              <a:spcBef>
                <a:spcPts val="0"/>
              </a:spcBef>
              <a:spcAft>
                <a:spcPts val="0"/>
              </a:spcAft>
              <a:buNone/>
            </a:pPr>
            <a:r>
              <a:rPr lang="en-US" sz="1600">
                <a:solidFill>
                  <a:schemeClr val="dk1"/>
                </a:solidFill>
              </a:rPr>
              <a:t>“My life will never be the same.”</a:t>
            </a:r>
            <a:endParaRPr sz="1600">
              <a:solidFill>
                <a:schemeClr val="dk1"/>
              </a:solidFill>
            </a:endParaRPr>
          </a:p>
          <a:p>
            <a:pPr indent="0" lvl="0" marL="0" marR="0" rtl="0" algn="l">
              <a:spcBef>
                <a:spcPts val="0"/>
              </a:spcBef>
              <a:spcAft>
                <a:spcPts val="0"/>
              </a:spcAft>
              <a:buNone/>
            </a:pPr>
            <a:r>
              <a:rPr lang="en-US" sz="1600" u="sng">
                <a:solidFill>
                  <a:schemeClr val="dk1"/>
                </a:solidFill>
              </a:rPr>
              <a:t>Acceptance</a:t>
            </a:r>
            <a:r>
              <a:rPr lang="en-US" sz="1600">
                <a:solidFill>
                  <a:schemeClr val="dk1"/>
                </a:solidFill>
              </a:rPr>
              <a:t> – dealing with it, sense of calm</a:t>
            </a:r>
            <a:endParaRPr sz="1600">
              <a:solidFill>
                <a:schemeClr val="dk1"/>
              </a:solidFill>
            </a:endParaRPr>
          </a:p>
          <a:p>
            <a:pPr indent="0" lvl="0" marL="0" marR="0" rtl="0" algn="l">
              <a:spcBef>
                <a:spcPts val="0"/>
              </a:spcBef>
              <a:spcAft>
                <a:spcPts val="0"/>
              </a:spcAft>
              <a:buNone/>
            </a:pPr>
            <a:r>
              <a:rPr lang="en-US" sz="1600">
                <a:solidFill>
                  <a:schemeClr val="dk1"/>
                </a:solidFill>
              </a:rPr>
              <a:t>“Everything will be okay.”</a:t>
            </a:r>
            <a:endParaRPr sz="1600">
              <a:solidFill>
                <a:schemeClr val="dk1"/>
              </a:solidFill>
            </a:endParaRPr>
          </a:p>
          <a:p>
            <a:pPr indent="0" lvl="0" marL="0" marR="0" rtl="0" algn="l">
              <a:spcBef>
                <a:spcPts val="0"/>
              </a:spcBef>
              <a:spcAft>
                <a:spcPts val="0"/>
              </a:spcAft>
              <a:buClr>
                <a:schemeClr val="dk1"/>
              </a:buClr>
              <a:buSzPts val="1100"/>
              <a:buFont typeface="Arial"/>
              <a:buNone/>
            </a:pPr>
            <a:r>
              <a:rPr lang="en-US" sz="1600">
                <a:solidFill>
                  <a:schemeClr val="dk1"/>
                </a:solidFill>
              </a:rPr>
              <a:t> </a:t>
            </a:r>
            <a:endParaRPr sz="1600">
              <a:solidFill>
                <a:schemeClr val="dk1"/>
              </a:solidFill>
            </a:endParaRPr>
          </a:p>
          <a:p>
            <a:pPr indent="0" lvl="0" marL="0" marR="0" rtl="0" algn="l">
              <a:spcBef>
                <a:spcPts val="0"/>
              </a:spcBef>
              <a:spcAft>
                <a:spcPts val="0"/>
              </a:spcAft>
              <a:buClr>
                <a:schemeClr val="dk1"/>
              </a:buClr>
              <a:buSzPts val="1100"/>
              <a:buFont typeface="Arial"/>
              <a:buNone/>
            </a:pPr>
            <a:r>
              <a:rPr lang="en-US" sz="1600">
                <a:solidFill>
                  <a:schemeClr val="dk1"/>
                </a:solidFill>
              </a:rPr>
              <a:t>Remember, each person goes through these stages at his or her own pace. Allow time to experience thoughts and feelings. Confide is a trusted person. Crying offers relief.</a:t>
            </a:r>
            <a:endParaRPr sz="1600">
              <a:solidFill>
                <a:schemeClr val="dk1"/>
              </a:solidFill>
            </a:endParaRPr>
          </a:p>
          <a:p>
            <a:pPr indent="0" lvl="0" marL="0" marR="0" rtl="0" algn="l">
              <a:spcBef>
                <a:spcPts val="0"/>
              </a:spcBef>
              <a:spcAft>
                <a:spcPts val="0"/>
              </a:spcAft>
              <a:buNone/>
            </a:pPr>
            <a:r>
              <a:t/>
            </a:r>
            <a:endParaRPr sz="1800"/>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2"/>
          <p:cNvSpPr/>
          <p:nvPr/>
        </p:nvSpPr>
        <p:spPr>
          <a:xfrm>
            <a:off x="0" y="513100"/>
            <a:ext cx="9144000" cy="7509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32"/>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Safety for you and Baby</a:t>
            </a:r>
            <a:endParaRPr b="0" i="0" sz="4400" u="none" cap="none" strike="noStrike">
              <a:solidFill>
                <a:schemeClr val="dk1"/>
              </a:solidFill>
              <a:latin typeface="Calibri"/>
              <a:ea typeface="Calibri"/>
              <a:cs typeface="Calibri"/>
              <a:sym typeface="Calibri"/>
            </a:endParaRPr>
          </a:p>
        </p:txBody>
      </p:sp>
      <p:pic>
        <p:nvPicPr>
          <p:cNvPr id="255" name="Google Shape;255;p32"/>
          <p:cNvPicPr preferRelativeResize="0"/>
          <p:nvPr/>
        </p:nvPicPr>
        <p:blipFill rotWithShape="1">
          <a:blip r:embed="rId3">
            <a:alphaModFix/>
          </a:blip>
          <a:srcRect b="0" l="10891" r="12191" t="0"/>
          <a:stretch/>
        </p:blipFill>
        <p:spPr>
          <a:xfrm>
            <a:off x="5351150" y="2277650"/>
            <a:ext cx="3714825" cy="3203750"/>
          </a:xfrm>
          <a:prstGeom prst="rect">
            <a:avLst/>
          </a:prstGeom>
          <a:noFill/>
          <a:ln>
            <a:noFill/>
          </a:ln>
        </p:spPr>
      </p:pic>
      <p:sp>
        <p:nvSpPr>
          <p:cNvPr id="256" name="Google Shape;256;p32"/>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57" name="Google Shape;257;p32"/>
          <p:cNvSpPr/>
          <p:nvPr/>
        </p:nvSpPr>
        <p:spPr>
          <a:xfrm>
            <a:off x="0" y="1439100"/>
            <a:ext cx="5454900" cy="54189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Wear your seatbelt throughout your pregnancy.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abusive relationships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inhaling cleaning chemicals. Use natural products to clean with; baking soda to scour the sinks, white vinegar and dish soap to clean the floor, windows and most other surfaces.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housing or building materials like paint and insulation.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sick people. Your immunity is down because of the physical demands during pregnancy. Try not to shake hands with people and wash your hands often. Sneeze into your arm. Get your flu shots.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a job that exposes you to dangerous chemicals, requires you to lift heavy objects, or stand for long periods of time.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the kitty litter and have someone else change it.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3"/>
          <p:cNvSpPr/>
          <p:nvPr/>
        </p:nvSpPr>
        <p:spPr>
          <a:xfrm>
            <a:off x="0" y="538125"/>
            <a:ext cx="9144000" cy="7257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33"/>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Tests During Pregnancy</a:t>
            </a:r>
            <a:endParaRPr b="0" i="0" sz="4400" u="none" cap="none" strike="noStrike">
              <a:solidFill>
                <a:schemeClr val="dk1"/>
              </a:solidFill>
              <a:latin typeface="Calibri"/>
              <a:ea typeface="Calibri"/>
              <a:cs typeface="Calibri"/>
              <a:sym typeface="Calibri"/>
            </a:endParaRPr>
          </a:p>
        </p:txBody>
      </p:sp>
      <p:pic>
        <p:nvPicPr>
          <p:cNvPr id="264" name="Google Shape;264;p33"/>
          <p:cNvPicPr preferRelativeResize="0"/>
          <p:nvPr/>
        </p:nvPicPr>
        <p:blipFill rotWithShape="1">
          <a:blip r:embed="rId3">
            <a:alphaModFix/>
          </a:blip>
          <a:srcRect b="0" l="0" r="0" t="0"/>
          <a:stretch/>
        </p:blipFill>
        <p:spPr>
          <a:xfrm>
            <a:off x="4571999" y="2180403"/>
            <a:ext cx="4572000" cy="3550923"/>
          </a:xfrm>
          <a:prstGeom prst="rect">
            <a:avLst/>
          </a:prstGeom>
          <a:noFill/>
          <a:ln>
            <a:noFill/>
          </a:ln>
        </p:spPr>
      </p:pic>
      <p:sp>
        <p:nvSpPr>
          <p:cNvPr id="265" name="Google Shape;265;p33"/>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66" name="Google Shape;266;p33"/>
          <p:cNvSpPr/>
          <p:nvPr/>
        </p:nvSpPr>
        <p:spPr>
          <a:xfrm>
            <a:off x="13850" y="1326550"/>
            <a:ext cx="5592600" cy="53931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Blood tests check for anemia, Rh factor, HIV</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Glucose tolerance test – after patient drinks glucose solution blood samples are checked for diabetes.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Group B Strep Culture – screening for GBS bacteria.</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Kick Counts – mother counts fetal movement for selected amount of time.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Non-stress Test – fetal monitor is connected to abdomen to check how baby’s heart rate responds to own movements.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Pap smear – cells are collected from cervix to check for STD’s and cervical cancer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Ultrasound – used to check the position of the baby, get the exact measurement of the baby to pinpoint due date, and to check healthy development of baby.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Urine Tests – check protein levels for diabetes or infections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4"/>
          <p:cNvSpPr/>
          <p:nvPr/>
        </p:nvSpPr>
        <p:spPr>
          <a:xfrm>
            <a:off x="0" y="475550"/>
            <a:ext cx="9144000" cy="7758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34"/>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Understanding Development</a:t>
            </a:r>
            <a:endParaRPr b="0" i="0" sz="4400" u="none" cap="none" strike="noStrike">
              <a:solidFill>
                <a:schemeClr val="dk1"/>
              </a:solidFill>
              <a:latin typeface="Calibri"/>
              <a:ea typeface="Calibri"/>
              <a:cs typeface="Calibri"/>
              <a:sym typeface="Calibri"/>
            </a:endParaRPr>
          </a:p>
        </p:txBody>
      </p:sp>
      <p:pic>
        <p:nvPicPr>
          <p:cNvPr id="273" name="Google Shape;273;p34"/>
          <p:cNvPicPr preferRelativeResize="0"/>
          <p:nvPr/>
        </p:nvPicPr>
        <p:blipFill rotWithShape="1">
          <a:blip r:embed="rId3">
            <a:alphaModFix/>
          </a:blip>
          <a:srcRect b="0" l="0" r="0" t="0"/>
          <a:stretch/>
        </p:blipFill>
        <p:spPr>
          <a:xfrm>
            <a:off x="30480" y="1647765"/>
            <a:ext cx="9113520" cy="51854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5"/>
          <p:cNvSpPr/>
          <p:nvPr/>
        </p:nvSpPr>
        <p:spPr>
          <a:xfrm>
            <a:off x="0" y="500575"/>
            <a:ext cx="9144000" cy="7008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35"/>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Visit Your Provider</a:t>
            </a:r>
            <a:endParaRPr b="0" i="0" sz="4400" u="none" cap="none" strike="noStrike">
              <a:solidFill>
                <a:schemeClr val="dk1"/>
              </a:solidFill>
              <a:latin typeface="Calibri"/>
              <a:ea typeface="Calibri"/>
              <a:cs typeface="Calibri"/>
              <a:sym typeface="Calibri"/>
            </a:endParaRPr>
          </a:p>
        </p:txBody>
      </p:sp>
      <p:sp>
        <p:nvSpPr>
          <p:cNvPr id="280" name="Google Shape;280;p35"/>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281" name="Google Shape;281;p35"/>
          <p:cNvPicPr preferRelativeResize="0"/>
          <p:nvPr/>
        </p:nvPicPr>
        <p:blipFill rotWithShape="1">
          <a:blip r:embed="rId3">
            <a:alphaModFix/>
          </a:blip>
          <a:srcRect b="0" l="0" r="0" t="0"/>
          <a:stretch/>
        </p:blipFill>
        <p:spPr>
          <a:xfrm>
            <a:off x="1" y="1626900"/>
            <a:ext cx="3334150" cy="4615651"/>
          </a:xfrm>
          <a:prstGeom prst="rect">
            <a:avLst/>
          </a:prstGeom>
          <a:noFill/>
          <a:ln>
            <a:noFill/>
          </a:ln>
        </p:spPr>
      </p:pic>
      <p:sp>
        <p:nvSpPr>
          <p:cNvPr id="282" name="Google Shape;282;p35"/>
          <p:cNvSpPr/>
          <p:nvPr/>
        </p:nvSpPr>
        <p:spPr>
          <a:xfrm>
            <a:off x="3128650" y="1201375"/>
            <a:ext cx="6043200" cy="557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Your provider could include a family physician, OB/GYN, midwife or nurse </a:t>
            </a:r>
            <a:r>
              <a:rPr lang="en-US" sz="1800"/>
              <a:t>practitioner</a:t>
            </a:r>
            <a:r>
              <a:rPr lang="en-US" sz="1800">
                <a:solidFill>
                  <a:srgbClr val="000000"/>
                </a:solidFill>
                <a:latin typeface="Arial"/>
                <a:ea typeface="Arial"/>
                <a:cs typeface="Arial"/>
                <a:sym typeface="Arial"/>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At your first visit be as early as possible. There will be many things to complete as a new patient.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your medical history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check your urine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draw blood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check blood pressure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check weight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do complete physical (eyes, ears, nose, throat, heart, lungs)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breasts checked for lumps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Pelvic exam to check your cervix and the position of your uterus and ovaries.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Always write down the questions you want to ask at your appointment and write any comments or instructions the doctor gives you.</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Remember to go to each appointment. Prenatal visits are vital for you and your baby. It’s important to have your pregnancy monitored to make sure all is going well.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36"/>
          <p:cNvPicPr preferRelativeResize="0"/>
          <p:nvPr/>
        </p:nvPicPr>
        <p:blipFill rotWithShape="1">
          <a:blip r:embed="rId3">
            <a:alphaModFix/>
          </a:blip>
          <a:srcRect b="0" l="28815" r="17890" t="14383"/>
          <a:stretch/>
        </p:blipFill>
        <p:spPr>
          <a:xfrm>
            <a:off x="5606525" y="2352750"/>
            <a:ext cx="3466550" cy="3710425"/>
          </a:xfrm>
          <a:prstGeom prst="rect">
            <a:avLst/>
          </a:prstGeom>
          <a:noFill/>
          <a:ln>
            <a:noFill/>
          </a:ln>
        </p:spPr>
      </p:pic>
      <p:sp>
        <p:nvSpPr>
          <p:cNvPr id="288" name="Google Shape;288;p36"/>
          <p:cNvSpPr/>
          <p:nvPr/>
        </p:nvSpPr>
        <p:spPr>
          <a:xfrm>
            <a:off x="0" y="500575"/>
            <a:ext cx="9144000" cy="7383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36"/>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Write a Birth Plan</a:t>
            </a:r>
            <a:endParaRPr b="0" i="0" sz="4400" u="none" cap="none" strike="noStrike">
              <a:solidFill>
                <a:schemeClr val="dk1"/>
              </a:solidFill>
              <a:latin typeface="Calibri"/>
              <a:ea typeface="Calibri"/>
              <a:cs typeface="Calibri"/>
              <a:sym typeface="Calibri"/>
            </a:endParaRPr>
          </a:p>
        </p:txBody>
      </p:sp>
      <p:sp>
        <p:nvSpPr>
          <p:cNvPr id="290" name="Google Shape;290;p36"/>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91" name="Google Shape;291;p36"/>
          <p:cNvSpPr/>
          <p:nvPr/>
        </p:nvSpPr>
        <p:spPr>
          <a:xfrm>
            <a:off x="95975" y="1351575"/>
            <a:ext cx="5610600" cy="550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 birth plan is an outline to share with your medical team about the options you would like during the birth of your baby. Having a birth plan can put you more at ease once the unknown experience can be sorted out.</a:t>
            </a:r>
            <a:r>
              <a:rPr lang="en-US" sz="1800">
                <a:solidFill>
                  <a:schemeClr val="dk1"/>
                </a:solidFill>
                <a:latin typeface="Calibri"/>
                <a:ea typeface="Calibri"/>
                <a:cs typeface="Calibri"/>
                <a:sym typeface="Calibri"/>
              </a:rPr>
              <a:t> </a:t>
            </a:r>
            <a:r>
              <a:rPr lang="en-US" sz="1800">
                <a:solidFill>
                  <a:srgbClr val="000000"/>
                </a:solidFill>
                <a:latin typeface="Arial"/>
                <a:ea typeface="Arial"/>
                <a:cs typeface="Arial"/>
                <a:sym typeface="Arial"/>
              </a:rPr>
              <a:t>Every birth is different but there are several events that can be considered after you have investigated labor and delivery practices. Search online for examples of birth plans.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Try to keep your plan to one page. You may want to include the following: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Names of the support team you will have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Religious or cultural practices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Environmental concerns (lighting, noise)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Preferred positions for labor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Preferred pain management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Preferred fetal monitoring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Preferred position for pushing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Preference regarding episiotomy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Feeding plans for newborn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7"/>
          <p:cNvSpPr/>
          <p:nvPr/>
        </p:nvSpPr>
        <p:spPr>
          <a:xfrm>
            <a:off x="0" y="538125"/>
            <a:ext cx="9144000" cy="6633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37"/>
          <p:cNvSpPr txBox="1"/>
          <p:nvPr>
            <p:ph type="ctrTitle"/>
          </p:nvPr>
        </p:nvSpPr>
        <p:spPr>
          <a:xfrm>
            <a:off x="798425" y="537975"/>
            <a:ext cx="7772400" cy="66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eXercise for You and Baby</a:t>
            </a:r>
            <a:endParaRPr b="0" i="0" sz="4400" u="none" cap="none" strike="noStrike">
              <a:solidFill>
                <a:schemeClr val="dk1"/>
              </a:solidFill>
              <a:latin typeface="Calibri"/>
              <a:ea typeface="Calibri"/>
              <a:cs typeface="Calibri"/>
              <a:sym typeface="Calibri"/>
            </a:endParaRPr>
          </a:p>
        </p:txBody>
      </p:sp>
      <p:sp>
        <p:nvSpPr>
          <p:cNvPr id="298" name="Google Shape;298;p37"/>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299" name="Google Shape;299;p37"/>
          <p:cNvPicPr preferRelativeResize="0"/>
          <p:nvPr/>
        </p:nvPicPr>
        <p:blipFill rotWithShape="1">
          <a:blip r:embed="rId3">
            <a:alphaModFix/>
          </a:blip>
          <a:srcRect b="0" l="20649" r="9915" t="0"/>
          <a:stretch/>
        </p:blipFill>
        <p:spPr>
          <a:xfrm>
            <a:off x="4768050" y="2774600"/>
            <a:ext cx="4325876" cy="3069100"/>
          </a:xfrm>
          <a:prstGeom prst="rect">
            <a:avLst/>
          </a:prstGeom>
          <a:noFill/>
          <a:ln>
            <a:noFill/>
          </a:ln>
        </p:spPr>
      </p:pic>
      <p:sp>
        <p:nvSpPr>
          <p:cNvPr id="300" name="Google Shape;300;p37"/>
          <p:cNvSpPr/>
          <p:nvPr/>
        </p:nvSpPr>
        <p:spPr>
          <a:xfrm>
            <a:off x="108450" y="1201425"/>
            <a:ext cx="5360400" cy="556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Think of exercise as conditioning for a marathon. If you can build stamina and keep your muscles toned, your labor will be easier and you will recover faster.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Exercise is good for relieving stress and for your overall emotional well-being. It will help you sleep better and avoid constipation.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Exercise 3 times a week for 20 minutes. Don’t forget 10 minute warm up and cool down. Keep your heart rate under 140 beats per minute.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Most exercises and activities are still safe; walking, swimming, dancing, tennis, softball, bowling, golf and bike riding.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activities where you could get bumped or land on your stomach; basketball, volleyball, boxing, surfing, soccer, water or snow-skiing and ice or roller-skating.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Keep hydrated before, during and after workout.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8"/>
          <p:cNvSpPr/>
          <p:nvPr/>
        </p:nvSpPr>
        <p:spPr>
          <a:xfrm>
            <a:off x="0" y="488075"/>
            <a:ext cx="9144000" cy="8010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38"/>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Your Changing Body</a:t>
            </a:r>
            <a:endParaRPr b="0" i="0" sz="4400" u="none" cap="none" strike="noStrike">
              <a:solidFill>
                <a:schemeClr val="dk1"/>
              </a:solidFill>
              <a:latin typeface="Calibri"/>
              <a:ea typeface="Calibri"/>
              <a:cs typeface="Calibri"/>
              <a:sym typeface="Calibri"/>
            </a:endParaRPr>
          </a:p>
        </p:txBody>
      </p:sp>
      <p:pic>
        <p:nvPicPr>
          <p:cNvPr id="307" name="Google Shape;307;p38"/>
          <p:cNvPicPr preferRelativeResize="0"/>
          <p:nvPr/>
        </p:nvPicPr>
        <p:blipFill rotWithShape="1">
          <a:blip r:embed="rId3">
            <a:alphaModFix/>
          </a:blip>
          <a:srcRect b="0" l="0" r="0" t="0"/>
          <a:stretch/>
        </p:blipFill>
        <p:spPr>
          <a:xfrm>
            <a:off x="13856" y="1754215"/>
            <a:ext cx="3459988" cy="5189983"/>
          </a:xfrm>
          <a:prstGeom prst="rect">
            <a:avLst/>
          </a:prstGeom>
          <a:noFill/>
          <a:ln>
            <a:noFill/>
          </a:ln>
        </p:spPr>
      </p:pic>
      <p:sp>
        <p:nvSpPr>
          <p:cNvPr id="308" name="Google Shape;308;p38"/>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309" name="Google Shape;309;p38"/>
          <p:cNvSpPr/>
          <p:nvPr/>
        </p:nvSpPr>
        <p:spPr>
          <a:xfrm>
            <a:off x="3566675" y="1401625"/>
            <a:ext cx="5381400" cy="5637300"/>
          </a:xfrm>
          <a:prstGeom prst="rect">
            <a:avLst/>
          </a:prstGeom>
          <a:noFill/>
          <a:ln>
            <a:noFill/>
          </a:ln>
        </p:spPr>
        <p:txBody>
          <a:bodyPr anchorCtr="0" anchor="t" bIns="45700" lIns="91425" spcFirstLastPara="1" rIns="91425" wrap="square" tIns="45700">
            <a:noAutofit/>
          </a:bodyPr>
          <a:lstStyle/>
          <a:p>
            <a:pPr indent="-336550" lvl="0" marL="457200" marR="0" rtl="0" algn="l">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You will have some minor discomforts like bladder control problems, backaches, hemorrhoids, heartburn and tender breast.</a:t>
            </a:r>
            <a:endParaRPr sz="1700">
              <a:solidFill>
                <a:schemeClr val="dk1"/>
              </a:solidFill>
              <a:latin typeface="Calibri"/>
              <a:ea typeface="Calibri"/>
              <a:cs typeface="Calibri"/>
              <a:sym typeface="Calibri"/>
            </a:endParaRPr>
          </a:p>
          <a:p>
            <a:pPr indent="-336550" lvl="0" marL="457200" marR="0" rtl="0" algn="l">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Your skin will be stretched in various places besides you abdomen while the baby grows. Your breasts, hips, thighs and even your arms are enlarging and stretch marks can be found in these other areas. Your abdomen may itch from all of the stretching too.</a:t>
            </a:r>
            <a:endParaRPr sz="1700">
              <a:solidFill>
                <a:schemeClr val="dk1"/>
              </a:solidFill>
              <a:latin typeface="Calibri"/>
              <a:ea typeface="Calibri"/>
              <a:cs typeface="Calibri"/>
              <a:sym typeface="Calibri"/>
            </a:endParaRPr>
          </a:p>
          <a:p>
            <a:pPr indent="-336550" lvl="0" marL="457200" marR="0" rtl="0" algn="l">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Your hair will be affected my hormonal changes. You may notice thickness of your hair during pregnancy. But after the birth there may be a dramatic loss of hair, again, due to hormonal changes.</a:t>
            </a:r>
            <a:endParaRPr sz="1700">
              <a:solidFill>
                <a:schemeClr val="dk1"/>
              </a:solidFill>
              <a:latin typeface="Calibri"/>
              <a:ea typeface="Calibri"/>
              <a:cs typeface="Calibri"/>
              <a:sym typeface="Calibri"/>
            </a:endParaRPr>
          </a:p>
          <a:p>
            <a:pPr indent="-336550" lvl="0" marL="457200" marR="0" rtl="0" algn="l">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Cravings are thought to be the body’s way of letting you know it needs certain nutrients. For example if you are craving ice cream or other junk food, your body may need energy found in carbohydrates. Try to make nutritious choices and not give in to unhealthy cravings.</a:t>
            </a:r>
            <a:endParaRPr sz="17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9"/>
          <p:cNvSpPr/>
          <p:nvPr/>
        </p:nvSpPr>
        <p:spPr>
          <a:xfrm>
            <a:off x="0" y="513100"/>
            <a:ext cx="9144000" cy="7386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39"/>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Get Some Zzzzz’s</a:t>
            </a:r>
            <a:endParaRPr b="0" i="0" sz="4400" u="none" cap="none" strike="noStrike">
              <a:solidFill>
                <a:schemeClr val="dk1"/>
              </a:solidFill>
              <a:latin typeface="Calibri"/>
              <a:ea typeface="Calibri"/>
              <a:cs typeface="Calibri"/>
              <a:sym typeface="Calibri"/>
            </a:endParaRPr>
          </a:p>
        </p:txBody>
      </p:sp>
      <p:sp>
        <p:nvSpPr>
          <p:cNvPr id="316" name="Google Shape;316;p39"/>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317" name="Google Shape;317;p39"/>
          <p:cNvPicPr preferRelativeResize="0"/>
          <p:nvPr/>
        </p:nvPicPr>
        <p:blipFill rotWithShape="1">
          <a:blip r:embed="rId3">
            <a:alphaModFix/>
          </a:blip>
          <a:srcRect b="0" l="0" r="0" t="0"/>
          <a:stretch/>
        </p:blipFill>
        <p:spPr>
          <a:xfrm>
            <a:off x="5415702" y="2376546"/>
            <a:ext cx="3728300" cy="2473125"/>
          </a:xfrm>
          <a:prstGeom prst="rect">
            <a:avLst/>
          </a:prstGeom>
          <a:noFill/>
          <a:ln>
            <a:noFill/>
          </a:ln>
        </p:spPr>
      </p:pic>
      <p:sp>
        <p:nvSpPr>
          <p:cNvPr id="318" name="Google Shape;318;p39"/>
          <p:cNvSpPr/>
          <p:nvPr/>
        </p:nvSpPr>
        <p:spPr>
          <a:xfrm>
            <a:off x="158525" y="1439175"/>
            <a:ext cx="5310300" cy="556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You will experience fatigue during the first and third trimester. Don’t ignore the urge to rest during the day. Your body is doing some pretty amazing things and needs the nap to rejuvenate.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If your nose is stuffy and you are coughing when you lay down try propping yourself up and sleep in a sitting position.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When your baby gets bigger your belly will need some support. Tuck a pillow under your tummy while lying on your side.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Some other helpful tips: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caffeine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TV and computer screens an hour before bed.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Read in bed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Make sure it’s not too hot in your bedroom</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foods that will cause heartburn </a:t>
            </a:r>
            <a:endParaRPr sz="1800"/>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Meditate with picture imagery.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0"/>
          <p:cNvSpPr/>
          <p:nvPr/>
        </p:nvSpPr>
        <p:spPr>
          <a:xfrm>
            <a:off x="0" y="0"/>
            <a:ext cx="9144000" cy="19812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40"/>
          <p:cNvSpPr txBox="1"/>
          <p:nvPr>
            <p:ph type="ctrTitle"/>
          </p:nvPr>
        </p:nvSpPr>
        <p:spPr>
          <a:xfrm>
            <a:off x="685800" y="103187"/>
            <a:ext cx="7772400" cy="18780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Slides by</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Christina Hickman, MA. Ed</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201</a:t>
            </a:r>
            <a:r>
              <a:rPr lang="en-US" sz="3959"/>
              <a:t>8</a:t>
            </a:r>
            <a:endParaRPr sz="3959"/>
          </a:p>
        </p:txBody>
      </p:sp>
      <p:pic>
        <p:nvPicPr>
          <p:cNvPr id="325" name="Google Shape;325;p40"/>
          <p:cNvPicPr preferRelativeResize="0"/>
          <p:nvPr/>
        </p:nvPicPr>
        <p:blipFill rotWithShape="1">
          <a:blip r:embed="rId3">
            <a:alphaModFix/>
          </a:blip>
          <a:srcRect b="0" l="0" r="0" t="0"/>
          <a:stretch/>
        </p:blipFill>
        <p:spPr>
          <a:xfrm>
            <a:off x="1600200" y="2657100"/>
            <a:ext cx="5410200" cy="37833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p:nvPr/>
        </p:nvSpPr>
        <p:spPr>
          <a:xfrm>
            <a:off x="0" y="412975"/>
            <a:ext cx="9144000" cy="9009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5"/>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Bonding with your Baby</a:t>
            </a:r>
            <a:endParaRPr b="0" i="0" sz="4400" u="none" cap="none" strike="noStrike">
              <a:solidFill>
                <a:schemeClr val="dk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b="0" l="0" r="0" t="0"/>
          <a:stretch/>
        </p:blipFill>
        <p:spPr>
          <a:xfrm>
            <a:off x="4140375" y="2374814"/>
            <a:ext cx="4845100" cy="3215925"/>
          </a:xfrm>
          <a:prstGeom prst="rect">
            <a:avLst/>
          </a:prstGeom>
          <a:noFill/>
          <a:ln>
            <a:noFill/>
          </a:ln>
        </p:spPr>
      </p:pic>
      <p:sp>
        <p:nvSpPr>
          <p:cNvPr id="103" name="Google Shape;103;p15"/>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04" name="Google Shape;104;p15"/>
          <p:cNvSpPr/>
          <p:nvPr/>
        </p:nvSpPr>
        <p:spPr>
          <a:xfrm>
            <a:off x="142450" y="1476725"/>
            <a:ext cx="4572000" cy="501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Interacting with your baby will directly affect his growth and development. It will release endorphins in you that will make you feel happy and calm.</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Begin talking to your baby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Read to your baby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Ask him how he’s doing today.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Stroke and pat your tummy.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Play with him by poking your tummy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Sing to him</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Listen to soft music</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Dance with him</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Tell him you love him and you can’t wait to hold him.</a:t>
            </a:r>
            <a:endParaRPr sz="1800">
              <a:solidFill>
                <a:schemeClr val="dk1"/>
              </a:solidFil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6"/>
          <p:cNvSpPr/>
          <p:nvPr/>
        </p:nvSpPr>
        <p:spPr>
          <a:xfrm>
            <a:off x="0" y="438000"/>
            <a:ext cx="9144000" cy="9012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Community Resources</a:t>
            </a:r>
            <a:endParaRPr b="0" i="0" sz="4400" u="none" cap="none" strike="noStrike">
              <a:solidFill>
                <a:schemeClr val="dk1"/>
              </a:solidFill>
              <a:latin typeface="Calibri"/>
              <a:ea typeface="Calibri"/>
              <a:cs typeface="Calibri"/>
              <a:sym typeface="Calibri"/>
            </a:endParaRPr>
          </a:p>
        </p:txBody>
      </p:sp>
      <p:pic>
        <p:nvPicPr>
          <p:cNvPr id="111" name="Google Shape;111;p16"/>
          <p:cNvPicPr preferRelativeResize="0"/>
          <p:nvPr/>
        </p:nvPicPr>
        <p:blipFill rotWithShape="1">
          <a:blip r:embed="rId3">
            <a:alphaModFix/>
          </a:blip>
          <a:srcRect b="0" l="0" r="0" t="0"/>
          <a:stretch/>
        </p:blipFill>
        <p:spPr>
          <a:xfrm>
            <a:off x="5042300" y="2428298"/>
            <a:ext cx="3945975" cy="2414875"/>
          </a:xfrm>
          <a:prstGeom prst="rect">
            <a:avLst/>
          </a:prstGeom>
          <a:noFill/>
          <a:ln>
            <a:noFill/>
          </a:ln>
        </p:spPr>
      </p:pic>
      <p:sp>
        <p:nvSpPr>
          <p:cNvPr id="112" name="Google Shape;112;p16"/>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13" name="Google Shape;113;p16"/>
          <p:cNvSpPr/>
          <p:nvPr/>
        </p:nvSpPr>
        <p:spPr>
          <a:xfrm>
            <a:off x="120975" y="1401625"/>
            <a:ext cx="5272800" cy="524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Search the phonebook or online with keyword: </a:t>
            </a:r>
            <a:r>
              <a:rPr i="1" lang="en-US" sz="1800">
                <a:solidFill>
                  <a:srgbClr val="000000"/>
                </a:solidFill>
                <a:latin typeface="Arial"/>
                <a:ea typeface="Arial"/>
                <a:cs typeface="Arial"/>
                <a:sym typeface="Arial"/>
              </a:rPr>
              <a:t>social service agencies, your town</a:t>
            </a:r>
            <a:r>
              <a:rPr lang="en-US" sz="1800">
                <a:solidFill>
                  <a:srgbClr val="000000"/>
                </a:solidFill>
                <a:latin typeface="Arial"/>
                <a:ea typeface="Arial"/>
                <a:cs typeface="Arial"/>
                <a:sym typeface="Arial"/>
              </a:rPr>
              <a:t>. Search the internet about topics that concern you.</a:t>
            </a:r>
            <a:endParaRPr sz="1800">
              <a:solidFill>
                <a:srgbClr val="000000"/>
              </a:solidFill>
              <a:latin typeface="Arial"/>
              <a:ea typeface="Arial"/>
              <a:cs typeface="Arial"/>
              <a:sym typeface="Arial"/>
            </a:endParaRPr>
          </a:p>
          <a:p>
            <a:pPr indent="-342900" lvl="0" marL="457200" marR="0" rtl="0" algn="l">
              <a:spcBef>
                <a:spcPts val="0"/>
              </a:spcBef>
              <a:spcAft>
                <a:spcPts val="0"/>
              </a:spcAft>
              <a:buSzPts val="1800"/>
              <a:buChar char="➔"/>
            </a:pPr>
            <a:r>
              <a:rPr lang="en-US" sz="1800"/>
              <a:t>Pregnancy centers provide pregnancy tests, counseling, prenatal and parenting classes, baby furniture and much more.</a:t>
            </a:r>
            <a:endParaRPr sz="1800"/>
          </a:p>
          <a:p>
            <a:pPr indent="-342900" lvl="0" marL="457200" rtl="0" algn="l">
              <a:lnSpc>
                <a:spcPct val="115000"/>
              </a:lnSpc>
              <a:spcBef>
                <a:spcPts val="0"/>
              </a:spcBef>
              <a:spcAft>
                <a:spcPts val="0"/>
              </a:spcAft>
              <a:buSzPts val="1800"/>
              <a:buChar char="➔"/>
            </a:pPr>
            <a:r>
              <a:rPr lang="en-US" sz="1800"/>
              <a:t>Health departments provide prenatal clinics, immunizations and nutrition programs (WIC).</a:t>
            </a:r>
            <a:endParaRPr sz="1800"/>
          </a:p>
          <a:p>
            <a:pPr indent="-342900" lvl="0" marL="457200" marR="0" rtl="0" algn="l">
              <a:spcBef>
                <a:spcPts val="0"/>
              </a:spcBef>
              <a:spcAft>
                <a:spcPts val="0"/>
              </a:spcAft>
              <a:buSzPts val="1800"/>
              <a:buChar char="➔"/>
            </a:pPr>
            <a:r>
              <a:rPr lang="en-US" sz="1800"/>
              <a:t>Department of Health &amp; Human Services administer all public assistance programs including paternity testing, child care, Healthy Start, food card and employment resources.</a:t>
            </a:r>
            <a:endParaRPr sz="1800"/>
          </a:p>
          <a:p>
            <a:pPr indent="-342900" lvl="0" marL="457200" rtl="0" algn="l">
              <a:lnSpc>
                <a:spcPct val="115000"/>
              </a:lnSpc>
              <a:spcBef>
                <a:spcPts val="0"/>
              </a:spcBef>
              <a:spcAft>
                <a:spcPts val="0"/>
              </a:spcAft>
              <a:buSzPts val="1800"/>
              <a:buChar char="➔"/>
            </a:pPr>
            <a:r>
              <a:rPr lang="en-US" sz="1800"/>
              <a:t>Religious organizations offer support by providing child care, housing, food, baby items and more.</a:t>
            </a:r>
            <a:endParaRPr sz="1800"/>
          </a:p>
          <a:p>
            <a:pPr indent="-342900" lvl="0" marL="457200" rtl="0" algn="l">
              <a:lnSpc>
                <a:spcPct val="115000"/>
              </a:lnSpc>
              <a:spcBef>
                <a:spcPts val="0"/>
              </a:spcBef>
              <a:spcAft>
                <a:spcPts val="0"/>
              </a:spcAft>
              <a:buSzPts val="1800"/>
              <a:buChar char="➔"/>
            </a:pPr>
            <a:r>
              <a:rPr lang="en-US" sz="1800"/>
              <a:t>Your local public library provides resources and information services about any topic imaginable.</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p:nvPr/>
        </p:nvSpPr>
        <p:spPr>
          <a:xfrm>
            <a:off x="0" y="425500"/>
            <a:ext cx="9144000" cy="8511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7"/>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Danger Signs</a:t>
            </a:r>
            <a:endParaRPr b="0" i="0" sz="4400" u="none" cap="none" strike="noStrike">
              <a:solidFill>
                <a:schemeClr val="dk1"/>
              </a:solidFill>
              <a:latin typeface="Calibri"/>
              <a:ea typeface="Calibri"/>
              <a:cs typeface="Calibri"/>
              <a:sym typeface="Calibri"/>
            </a:endParaRPr>
          </a:p>
        </p:txBody>
      </p:sp>
      <p:pic>
        <p:nvPicPr>
          <p:cNvPr id="120" name="Google Shape;120;p17"/>
          <p:cNvPicPr preferRelativeResize="0"/>
          <p:nvPr/>
        </p:nvPicPr>
        <p:blipFill rotWithShape="1">
          <a:blip r:embed="rId3">
            <a:alphaModFix/>
          </a:blip>
          <a:srcRect b="0" l="0" r="0" t="0"/>
          <a:stretch/>
        </p:blipFill>
        <p:spPr>
          <a:xfrm>
            <a:off x="4893201" y="1765875"/>
            <a:ext cx="3812050" cy="3365100"/>
          </a:xfrm>
          <a:prstGeom prst="rect">
            <a:avLst/>
          </a:prstGeom>
          <a:noFill/>
          <a:ln>
            <a:noFill/>
          </a:ln>
        </p:spPr>
      </p:pic>
      <p:sp>
        <p:nvSpPr>
          <p:cNvPr id="121" name="Google Shape;121;p17"/>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22" name="Google Shape;122;p17"/>
          <p:cNvSpPr/>
          <p:nvPr/>
        </p:nvSpPr>
        <p:spPr>
          <a:xfrm>
            <a:off x="237775" y="1376600"/>
            <a:ext cx="4930800" cy="540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Call your doctor immediately if you experience any of the following: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Swelling of face and hands could be a sign of preeclampsia or hypertension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Vaginal bleeding could be a sign of miscarriage or placenta previa</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Fever could be a sign of an infection.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Abdominal pain could be a sign of premature labor.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Unusually thirst and frequent urination could be a sign of gestational diabetes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Headache could be a sign of high blood pressure.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Vision problems could be a sign of preeclampsia.</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Gush or trickle of fluid from vagina could be a sign of premature rupture of the membrane (amniotic sac).</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p:nvPr/>
        </p:nvSpPr>
        <p:spPr>
          <a:xfrm>
            <a:off x="0" y="450525"/>
            <a:ext cx="9144000" cy="8385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8"/>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Eat Healthy</a:t>
            </a:r>
            <a:endParaRPr b="0" i="0" sz="4400" u="none" cap="none" strike="noStrike">
              <a:solidFill>
                <a:schemeClr val="dk1"/>
              </a:solidFill>
              <a:latin typeface="Calibri"/>
              <a:ea typeface="Calibri"/>
              <a:cs typeface="Calibri"/>
              <a:sym typeface="Calibri"/>
            </a:endParaRPr>
          </a:p>
        </p:txBody>
      </p:sp>
      <p:pic>
        <p:nvPicPr>
          <p:cNvPr id="129" name="Google Shape;129;p18"/>
          <p:cNvPicPr preferRelativeResize="0"/>
          <p:nvPr/>
        </p:nvPicPr>
        <p:blipFill rotWithShape="1">
          <a:blip r:embed="rId3">
            <a:alphaModFix/>
          </a:blip>
          <a:srcRect b="0" l="0" r="0" t="0"/>
          <a:stretch/>
        </p:blipFill>
        <p:spPr>
          <a:xfrm>
            <a:off x="4667950" y="2448025"/>
            <a:ext cx="4407225" cy="2996900"/>
          </a:xfrm>
          <a:prstGeom prst="rect">
            <a:avLst/>
          </a:prstGeom>
          <a:noFill/>
          <a:ln>
            <a:noFill/>
          </a:ln>
        </p:spPr>
      </p:pic>
      <p:sp>
        <p:nvSpPr>
          <p:cNvPr id="130" name="Google Shape;130;p18"/>
          <p:cNvSpPr txBox="1"/>
          <p:nvPr/>
        </p:nvSpPr>
        <p:spPr>
          <a:xfrm>
            <a:off x="4" y="6488668"/>
            <a:ext cx="1967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31" name="Google Shape;131;p18"/>
          <p:cNvSpPr/>
          <p:nvPr/>
        </p:nvSpPr>
        <p:spPr>
          <a:xfrm>
            <a:off x="221000" y="1464200"/>
            <a:ext cx="4572000" cy="539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Baby needs calories and nutrients to build heart, lungs, brain and skeleton.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You are not eating for two, but you are sharing what you normally eat with your baby.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Make time for breakfast.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snacks with no nutrients; soda, coffee, chips, cakes and cookies.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Avoid fruit juice loaded with sugar. Eat fresh fruit instead.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Eat smaller portions several times per day.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Good choices at fast food restaurants include:</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Grilled chicken, not fried</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Baked potato, not French fries</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Salad or fruit, not cookies</a:t>
            </a:r>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Milk or low fat yogurt, not milk shakes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9"/>
          <p:cNvSpPr/>
          <p:nvPr/>
        </p:nvSpPr>
        <p:spPr>
          <a:xfrm>
            <a:off x="0" y="463050"/>
            <a:ext cx="9144000" cy="8010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9"/>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Fathers are Important</a:t>
            </a:r>
            <a:endParaRPr b="0" i="0" sz="4400" u="none" cap="none" strike="noStrike">
              <a:solidFill>
                <a:schemeClr val="dk1"/>
              </a:solidFill>
              <a:latin typeface="Calibri"/>
              <a:ea typeface="Calibri"/>
              <a:cs typeface="Calibri"/>
              <a:sym typeface="Calibri"/>
            </a:endParaRPr>
          </a:p>
        </p:txBody>
      </p:sp>
      <p:pic>
        <p:nvPicPr>
          <p:cNvPr id="138" name="Google Shape;138;p19"/>
          <p:cNvPicPr preferRelativeResize="0"/>
          <p:nvPr/>
        </p:nvPicPr>
        <p:blipFill rotWithShape="1">
          <a:blip r:embed="rId3">
            <a:alphaModFix/>
          </a:blip>
          <a:srcRect b="0" l="0" r="0" t="0"/>
          <a:stretch/>
        </p:blipFill>
        <p:spPr>
          <a:xfrm>
            <a:off x="4617875" y="2406525"/>
            <a:ext cx="4386450" cy="3187500"/>
          </a:xfrm>
          <a:prstGeom prst="rect">
            <a:avLst/>
          </a:prstGeom>
          <a:noFill/>
          <a:ln>
            <a:noFill/>
          </a:ln>
        </p:spPr>
      </p:pic>
      <p:sp>
        <p:nvSpPr>
          <p:cNvPr id="139" name="Google Shape;139;p19"/>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40" name="Google Shape;140;p19"/>
          <p:cNvSpPr/>
          <p:nvPr/>
        </p:nvSpPr>
        <p:spPr>
          <a:xfrm>
            <a:off x="70350" y="1439100"/>
            <a:ext cx="4779300" cy="541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Fathers may be having many feelings during pregnancy too.</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Sense of pride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Feeling jealous or left out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Having sympathy pains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Sense of mortality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Fear and worry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Guilt for the pregnancy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Involve his family because they are becoming grandparents too.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He can make sure you are taking care of yourself by: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Taking you to doctor visits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Making sure you are eating healthy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Encouraging exercise by going on walks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Encouraging you to relax and rest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Keeping alcohol, cigarettes and drugs away from you and baby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0"/>
          <p:cNvSpPr/>
          <p:nvPr/>
        </p:nvSpPr>
        <p:spPr>
          <a:xfrm>
            <a:off x="0" y="488075"/>
            <a:ext cx="9144000" cy="8259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0"/>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Get Your Education</a:t>
            </a:r>
            <a:endParaRPr b="0" i="0" sz="4400" u="none" cap="none" strike="noStrike">
              <a:solidFill>
                <a:schemeClr val="dk1"/>
              </a:solidFill>
              <a:latin typeface="Calibri"/>
              <a:ea typeface="Calibri"/>
              <a:cs typeface="Calibri"/>
              <a:sym typeface="Calibri"/>
            </a:endParaRPr>
          </a:p>
        </p:txBody>
      </p:sp>
      <p:pic>
        <p:nvPicPr>
          <p:cNvPr id="147" name="Google Shape;147;p20"/>
          <p:cNvPicPr preferRelativeResize="0"/>
          <p:nvPr/>
        </p:nvPicPr>
        <p:blipFill rotWithShape="1">
          <a:blip r:embed="rId3">
            <a:alphaModFix/>
          </a:blip>
          <a:srcRect b="0" l="0" r="0" t="0"/>
          <a:stretch/>
        </p:blipFill>
        <p:spPr>
          <a:xfrm>
            <a:off x="5470541" y="1364575"/>
            <a:ext cx="3568610" cy="5332749"/>
          </a:xfrm>
          <a:prstGeom prst="rect">
            <a:avLst/>
          </a:prstGeom>
          <a:noFill/>
          <a:ln>
            <a:noFill/>
          </a:ln>
        </p:spPr>
      </p:pic>
      <p:sp>
        <p:nvSpPr>
          <p:cNvPr id="148" name="Google Shape;148;p20"/>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49" name="Google Shape;149;p20"/>
          <p:cNvSpPr/>
          <p:nvPr/>
        </p:nvSpPr>
        <p:spPr>
          <a:xfrm>
            <a:off x="83425" y="1364575"/>
            <a:ext cx="5297700" cy="512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n-US" sz="1800"/>
              <a:t>One of the biggest fears may be what others will think of you. Try to think about what you will say when people start asking questions. They will stop talking and admire you when they see that you are confident and not ashamed.</a:t>
            </a:r>
            <a:endParaRPr sz="1800"/>
          </a:p>
          <a:p>
            <a:pPr indent="0" lvl="0" marL="0" marR="0" rtl="0" algn="l">
              <a:spcBef>
                <a:spcPts val="0"/>
              </a:spcBef>
              <a:spcAft>
                <a:spcPts val="0"/>
              </a:spcAft>
              <a:buClr>
                <a:schemeClr val="dk1"/>
              </a:buClr>
              <a:buSzPts val="1100"/>
              <a:buFont typeface="Arial"/>
              <a:buNone/>
            </a:pPr>
            <a:r>
              <a:rPr lang="en-US" sz="1800"/>
              <a:t> </a:t>
            </a:r>
            <a:endParaRPr sz="1800"/>
          </a:p>
          <a:p>
            <a:pPr indent="0" lvl="0" marL="0" marR="0" rtl="0" algn="l">
              <a:spcBef>
                <a:spcPts val="0"/>
              </a:spcBef>
              <a:spcAft>
                <a:spcPts val="0"/>
              </a:spcAft>
              <a:buClr>
                <a:schemeClr val="dk1"/>
              </a:buClr>
              <a:buSzPts val="1100"/>
              <a:buFont typeface="Arial"/>
              <a:buNone/>
            </a:pPr>
            <a:r>
              <a:rPr lang="en-US" sz="1800"/>
              <a:t>Be sure to seek help from your administrators, guidance counselors and school nurse. They will need to know why you may be feeling ill and going to the restroom often. Confide in your teachers because they will be concerned about you and your baby.</a:t>
            </a:r>
            <a:endParaRPr sz="1800"/>
          </a:p>
          <a:p>
            <a:pPr indent="0" lvl="0" marL="0" marR="0" rtl="0" algn="l">
              <a:spcBef>
                <a:spcPts val="0"/>
              </a:spcBef>
              <a:spcAft>
                <a:spcPts val="0"/>
              </a:spcAft>
              <a:buClr>
                <a:schemeClr val="dk1"/>
              </a:buClr>
              <a:buSzPts val="1100"/>
              <a:buFont typeface="Arial"/>
              <a:buNone/>
            </a:pPr>
            <a:r>
              <a:rPr lang="en-US" sz="1800"/>
              <a:t> </a:t>
            </a:r>
            <a:endParaRPr sz="1800"/>
          </a:p>
          <a:p>
            <a:pPr indent="0" lvl="0" marL="0" marR="0" rtl="0" algn="l">
              <a:spcBef>
                <a:spcPts val="0"/>
              </a:spcBef>
              <a:spcAft>
                <a:spcPts val="0"/>
              </a:spcAft>
              <a:buClr>
                <a:schemeClr val="dk1"/>
              </a:buClr>
              <a:buSzPts val="1100"/>
              <a:buFont typeface="Arial"/>
              <a:buNone/>
            </a:pPr>
            <a:r>
              <a:rPr lang="en-US" sz="1800"/>
              <a:t>Pregnancy is not an illness and should not be a reason to stay home from school unless your doctor has identified you as high risk. Nausea and fatigue may overwhelm you in the beginning but try to work through it and soon it will pass.</a:t>
            </a:r>
            <a:endParaRPr sz="1800"/>
          </a:p>
          <a:p>
            <a:pPr indent="0" lvl="0" marL="0" marR="0" rtl="0" algn="l">
              <a:spcBef>
                <a:spcPts val="0"/>
              </a:spcBef>
              <a:spcAft>
                <a:spcPts val="0"/>
              </a:spcAft>
              <a:buClr>
                <a:schemeClr val="dk1"/>
              </a:buClr>
              <a:buSzPts val="1100"/>
              <a:buFont typeface="Arial"/>
              <a:buNone/>
            </a:pPr>
            <a:r>
              <a:rPr lang="en-US" sz="1800"/>
              <a:t> </a:t>
            </a:r>
            <a:endParaRPr sz="1800"/>
          </a:p>
          <a:p>
            <a:pPr indent="0" lvl="0" marL="0" marR="0" rtl="0" algn="l">
              <a:spcBef>
                <a:spcPts val="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1"/>
          <p:cNvSpPr/>
          <p:nvPr/>
        </p:nvSpPr>
        <p:spPr>
          <a:xfrm>
            <a:off x="0" y="488075"/>
            <a:ext cx="9144000" cy="738300"/>
          </a:xfrm>
          <a:prstGeom prst="rect">
            <a:avLst/>
          </a:prstGeom>
          <a:solidFill>
            <a:srgbClr val="50D8D5"/>
          </a:solidFill>
          <a:ln cap="flat" cmpd="sng" w="25400">
            <a:solidFill>
              <a:srgbClr val="50D8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1"/>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Healthy Weight Gain</a:t>
            </a:r>
            <a:endParaRPr b="0" i="0" sz="4400" u="none" cap="none" strike="noStrike">
              <a:solidFill>
                <a:schemeClr val="dk1"/>
              </a:solidFill>
              <a:latin typeface="Calibri"/>
              <a:ea typeface="Calibri"/>
              <a:cs typeface="Calibri"/>
              <a:sym typeface="Calibri"/>
            </a:endParaRPr>
          </a:p>
        </p:txBody>
      </p:sp>
      <p:pic>
        <p:nvPicPr>
          <p:cNvPr id="156" name="Google Shape;156;p21"/>
          <p:cNvPicPr preferRelativeResize="0"/>
          <p:nvPr/>
        </p:nvPicPr>
        <p:blipFill rotWithShape="1">
          <a:blip r:embed="rId3">
            <a:alphaModFix/>
          </a:blip>
          <a:srcRect b="0" l="0" r="0" t="0"/>
          <a:stretch/>
        </p:blipFill>
        <p:spPr>
          <a:xfrm>
            <a:off x="159726" y="2068347"/>
            <a:ext cx="3044000" cy="3485504"/>
          </a:xfrm>
          <a:prstGeom prst="rect">
            <a:avLst/>
          </a:prstGeom>
          <a:noFill/>
          <a:ln>
            <a:noFill/>
          </a:ln>
        </p:spPr>
      </p:pic>
      <p:sp>
        <p:nvSpPr>
          <p:cNvPr id="157" name="Google Shape;157;p21"/>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158" name="Google Shape;158;p21"/>
          <p:cNvSpPr/>
          <p:nvPr/>
        </p:nvSpPr>
        <p:spPr>
          <a:xfrm>
            <a:off x="3203725" y="1226375"/>
            <a:ext cx="5940300" cy="563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Gaining just the right amount of weight depends on many factors. You can put your baby at risk if you gain too little or too much weight.</a:t>
            </a:r>
            <a:r>
              <a:rPr lang="en-US" sz="1800">
                <a:solidFill>
                  <a:schemeClr val="dk1"/>
                </a:solidFill>
                <a:latin typeface="Calibri"/>
                <a:ea typeface="Calibri"/>
                <a:cs typeface="Calibri"/>
                <a:sym typeface="Calibri"/>
              </a:rPr>
              <a:t> </a:t>
            </a:r>
            <a:r>
              <a:rPr lang="en-US" sz="1800">
                <a:solidFill>
                  <a:srgbClr val="000000"/>
                </a:solidFill>
                <a:latin typeface="Arial"/>
                <a:ea typeface="Arial"/>
                <a:cs typeface="Arial"/>
                <a:sym typeface="Arial"/>
              </a:rPr>
              <a:t>As a teenager your body is still growing so it’s vital that you are eating enough calories and nutrients for your development as well as your baby’s. </a:t>
            </a:r>
            <a:endParaRPr sz="1800">
              <a:solidFill>
                <a:srgbClr val="000000"/>
              </a:solidFill>
              <a:latin typeface="Arial"/>
              <a:ea typeface="Arial"/>
              <a:cs typeface="Arial"/>
              <a:sym typeface="Arial"/>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During pregnancy women generally only need an additional 300 calories added to their daily intake.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Talk to your health care provider about how much weight gain is appropriate for you. It will be based on your overall health and your pre-pregnancy weight.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If you’re rapidly gaining weight talk to your health care provider. Gaining more than 2 pounds per week could be a  sign of preeclampsia.</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weight you gain is not all baby. The weight is distributed all over your body. Your breast gain 2 lbs, maternal fat stores 7 lbs, extra blood and body fluid 8 lbs, placenta, amniotic fluid and uterus weighs 5.5 lbs and finally, the baby averages 7.5 lbs.</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