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dc02e11b9_0_2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4dc02e11b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dc02e11b9_0_3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4dc02e11b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dc02e11b9_0_4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4dc02e11b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dc02e11b9_0_4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4dc02e11b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dc02e11b9_0_5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4dc02e11b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dc02e11b9_0_5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4dc02e11b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dc02e11b9_0_6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4dc02e11b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dc02e11b9_0_6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4dc02e11b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dc02e11b9_0_7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4dc02e11b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dc02e11b9_0_7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4dc02e11b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b1044636e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b1044636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dc02e11b9_0_8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4dc02e11b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dc02e11b9_0_11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4dc02e11b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b1044636e_0_1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b1044636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b1044636e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b104463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b1044636e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b1044636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dc02e11b9_0_10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4dc02e11b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dc02e11b9_0_8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4dc02e11b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b1044636e_0_1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b1044636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b1044636e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b1044636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b1044636e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b1044636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b1044636e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b1044636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b1044636e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4b1044636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b1044636e_0_8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b1044636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b1044636e_0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b1044636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b1044636e_0_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b1044636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b1044636e_0_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4b1044636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b1044636e_0_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b1044636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e72edfe05_1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e72edfe0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dc02e11b9_0_2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4dc02e11b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dc02e11b9_0_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4dc02e11b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dc02e11b9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4dc02e11b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dc02e11b9_2_17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dc02e11b9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c02e11b9_0_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4dc02e11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templat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0097A7">
              <a:alpha val="41568"/>
            </a:srgbClr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0097A7">
              <a:alpha val="41568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0097A7">
              <a:alpha val="41568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solidFill>
            <a:srgbClr val="0097A7">
              <a:alpha val="4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>
            <p:ph type="ctrTitle"/>
          </p:nvPr>
        </p:nvSpPr>
        <p:spPr>
          <a:xfrm>
            <a:off x="366250" y="593225"/>
            <a:ext cx="8404800" cy="20571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mic Sans MS"/>
              <a:buNone/>
            </a:pPr>
            <a:r>
              <a:t/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mic Sans MS"/>
              <a:buNone/>
            </a:pPr>
            <a:r>
              <a:rPr b="1" lang="en" sz="6000">
                <a:solidFill>
                  <a:srgbClr val="FFFFFF"/>
                </a:solidFill>
              </a:rPr>
              <a:t>Budgeting for Baby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5" name="Google Shape;145;p37"/>
          <p:cNvPicPr preferRelativeResize="0"/>
          <p:nvPr/>
        </p:nvPicPr>
        <p:blipFill rotWithShape="1">
          <a:blip r:embed="rId3">
            <a:alphaModFix/>
          </a:blip>
          <a:srcRect b="15558" l="19358" r="9785" t="13332"/>
          <a:stretch/>
        </p:blipFill>
        <p:spPr>
          <a:xfrm>
            <a:off x="4849925" y="2931179"/>
            <a:ext cx="2702100" cy="367207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Feeding Baby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5" name="Google Shape;215;p4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Formula (up until your baby is one-year-old), will most likely cost between $1,000-$2,300. 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Plan to spend at least $40 a week on infant formula.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Babies eat every 2 – 3 hours in the first couple months.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You can cut your costs dramatically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by breastfeeding for a year or more. </a:t>
            </a:r>
            <a:endParaRPr b="1" sz="3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6" name="Google Shape;216;p4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New Baby “Stuff”</a:t>
            </a:r>
            <a:endParaRPr b="1"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2" name="Google Shape;222;p47"/>
          <p:cNvSpPr txBox="1"/>
          <p:nvPr>
            <p:ph idx="1" type="body"/>
          </p:nvPr>
        </p:nvSpPr>
        <p:spPr>
          <a:xfrm>
            <a:off x="311700" y="1536625"/>
            <a:ext cx="8439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Baby Furniture/Bedding  	$400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Stroller             $100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Car Seat          $100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High Chair       $75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Diaper Bag      	$50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Baby Monitors 	$50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p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7025" y="2293775"/>
            <a:ext cx="4404124" cy="330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Costs for 1 year of child’s life</a:t>
            </a:r>
            <a:endParaRPr b="1" sz="4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0" name="Google Shape;230;p48"/>
          <p:cNvSpPr txBox="1"/>
          <p:nvPr>
            <p:ph idx="1" type="body"/>
          </p:nvPr>
        </p:nvSpPr>
        <p:spPr>
          <a:xfrm>
            <a:off x="1019400" y="1536625"/>
            <a:ext cx="7812900" cy="52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b="1" lang="en" sz="3000">
                <a:solidFill>
                  <a:schemeClr val="accent5"/>
                </a:solidFill>
              </a:rPr>
              <a:t>Housing………………...$3160 - $5460</a:t>
            </a:r>
            <a:endParaRPr b="1" sz="3000">
              <a:solidFill>
                <a:schemeClr val="accent5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Food …………………….$1310 - $2210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b="1" lang="en" sz="3000">
                <a:solidFill>
                  <a:schemeClr val="accent5"/>
                </a:solidFill>
              </a:rPr>
              <a:t>Transportation……		$1200 - $2590</a:t>
            </a:r>
            <a:endParaRPr b="1" sz="3000">
              <a:solidFill>
                <a:schemeClr val="accent5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Clothing……………….. 	$670 - $1110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b="1" lang="en" sz="3000">
                <a:solidFill>
                  <a:schemeClr val="accent5"/>
                </a:solidFill>
              </a:rPr>
              <a:t>Healthcare………….. 	$820 - $1580</a:t>
            </a:r>
            <a:endParaRPr b="1" sz="3000">
              <a:solidFill>
                <a:schemeClr val="accent5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Childcare……………...	$2080 - $5170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b="1" lang="en" sz="3000">
                <a:solidFill>
                  <a:schemeClr val="accent5"/>
                </a:solidFill>
              </a:rPr>
              <a:t>Miscellaneous……….	$450 - $1650</a:t>
            </a:r>
            <a:br>
              <a:rPr b="1" lang="en" sz="3000">
                <a:solidFill>
                  <a:schemeClr val="accent5"/>
                </a:solidFill>
              </a:rPr>
            </a:br>
            <a:endParaRPr b="1" sz="3000">
              <a:solidFill>
                <a:schemeClr val="accent5"/>
              </a:solidFill>
            </a:endParaRPr>
          </a:p>
        </p:txBody>
      </p:sp>
      <p:sp>
        <p:nvSpPr>
          <p:cNvPr id="231" name="Google Shape;231;p4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Housing</a:t>
            </a:r>
            <a:endParaRPr b="1"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49"/>
          <p:cNvSpPr txBox="1"/>
          <p:nvPr>
            <p:ph idx="1" type="body"/>
          </p:nvPr>
        </p:nvSpPr>
        <p:spPr>
          <a:xfrm>
            <a:off x="311700" y="1726650"/>
            <a:ext cx="8520600" cy="4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This is the biggest single expense of raising children, comprising anywhere from 33% to 37% of the overall annual expense.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</a:rPr>
              <a:t>Utility bills typically double when </a:t>
            </a:r>
            <a:endParaRPr b="1" sz="3000">
              <a:solidFill>
                <a:schemeClr val="accent5"/>
              </a:solidFill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</a:rPr>
              <a:t>a baby joins the family</a:t>
            </a:r>
            <a:endParaRPr b="1" sz="3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8" name="Google Shape;238;p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Food $717.40 - $1097.30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50"/>
          <p:cNvSpPr txBox="1"/>
          <p:nvPr>
            <p:ph idx="1" type="body"/>
          </p:nvPr>
        </p:nvSpPr>
        <p:spPr>
          <a:xfrm>
            <a:off x="311700" y="1838100"/>
            <a:ext cx="46245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2018 USDA Monthly Food Plans Family of 4:  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     </a:t>
            </a:r>
            <a:r>
              <a:rPr lang="en" sz="3000">
                <a:solidFill>
                  <a:schemeClr val="accent5"/>
                </a:solidFill>
              </a:rPr>
              <a:t>Thrifty   –   Liberal</a:t>
            </a:r>
            <a:endParaRPr sz="3000">
              <a:solidFill>
                <a:schemeClr val="accent5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     $717.70  -  $1097.30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$5.98 - $9.14 per day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 per family person</a:t>
            </a:r>
            <a:endParaRPr b="1" sz="3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5" name="Google Shape;2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075" y="1662175"/>
            <a:ext cx="3895300" cy="47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Transportation $1200-$2590</a:t>
            </a:r>
            <a:br>
              <a:rPr b="1" lang="en" sz="4400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252" name="Google Shape;252;p51"/>
          <p:cNvSpPr txBox="1"/>
          <p:nvPr>
            <p:ph idx="1" type="body"/>
          </p:nvPr>
        </p:nvSpPr>
        <p:spPr>
          <a:xfrm>
            <a:off x="311700" y="1536625"/>
            <a:ext cx="8520600" cy="5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These costs are about 13% of your budget:    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Car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Gasoline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Insurance</a:t>
            </a:r>
            <a:endParaRPr sz="3000">
              <a:solidFill>
                <a:srgbClr val="000000"/>
              </a:solidFill>
            </a:endParaRPr>
          </a:p>
          <a:p>
            <a:pPr indent="-2984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8B1C87"/>
              </a:buClr>
              <a:buSzPts val="3000"/>
              <a:buFont typeface="Arial"/>
              <a:buChar char="◆"/>
            </a:pPr>
            <a:r>
              <a:rPr lang="en" sz="3000">
                <a:solidFill>
                  <a:srgbClr val="000000"/>
                </a:solidFill>
              </a:rPr>
              <a:t> Car Seat $100-$200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8B1C87"/>
              </a:buClr>
              <a:buSzPts val="3000"/>
              <a:buFont typeface="Arial"/>
              <a:buChar char="◆"/>
            </a:pPr>
            <a:r>
              <a:rPr lang="en" sz="3000">
                <a:solidFill>
                  <a:srgbClr val="000000"/>
                </a:solidFill>
              </a:rPr>
              <a:t>Trike $50-$100	             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8B1C87"/>
              </a:buClr>
              <a:buSzPts val="3000"/>
              <a:buFont typeface="Arial"/>
              <a:buChar char="◆"/>
            </a:pPr>
            <a:r>
              <a:rPr lang="en" sz="3000">
                <a:solidFill>
                  <a:srgbClr val="000000"/>
                </a:solidFill>
              </a:rPr>
              <a:t>Bike $100-$200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chemeClr val="dk1"/>
                </a:solidFill>
              </a:rPr>
              <a:t>Stroller -$50-$200 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53" name="Google Shape;253;p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51"/>
          <p:cNvPicPr preferRelativeResize="0"/>
          <p:nvPr/>
        </p:nvPicPr>
        <p:blipFill rotWithShape="1">
          <a:blip r:embed="rId3">
            <a:alphaModFix/>
          </a:blip>
          <a:srcRect b="12841" l="10206" r="38036" t="14405"/>
          <a:stretch/>
        </p:blipFill>
        <p:spPr>
          <a:xfrm>
            <a:off x="4930000" y="2209400"/>
            <a:ext cx="3806475" cy="40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Clothing $670-$1110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52"/>
          <p:cNvSpPr txBox="1"/>
          <p:nvPr>
            <p:ph idx="1" type="body"/>
          </p:nvPr>
        </p:nvSpPr>
        <p:spPr>
          <a:xfrm>
            <a:off x="311700" y="1536625"/>
            <a:ext cx="5003100" cy="50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lang="en" sz="4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n" sz="3000">
                <a:solidFill>
                  <a:schemeClr val="accent5"/>
                </a:solidFill>
              </a:rPr>
              <a:t>7% of your budget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or about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$63 a month</a:t>
            </a:r>
            <a:endParaRPr b="1" sz="3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Relatives become a main clothing provider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This cost has decreased over last 5 years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descr="j0185171" id="261" name="Google Shape;26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7375" y="1430322"/>
            <a:ext cx="3338000" cy="50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5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Healthcare $820-$1580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p5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Doctor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Dental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Illness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Accidents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Disability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Co-Pays for Dr. Visits - $30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Char char="➔"/>
            </a:pPr>
            <a:r>
              <a:rPr lang="en" sz="3600">
                <a:solidFill>
                  <a:srgbClr val="000000"/>
                </a:solidFill>
              </a:rPr>
              <a:t>Co-Pays for ER Visits - $150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j0409108" id="269" name="Google Shape;26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7684" y="1536625"/>
            <a:ext cx="4391265" cy="31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Childcare/Education $12,108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276" name="Google Shape;276;p54"/>
          <p:cNvSpPr txBox="1"/>
          <p:nvPr>
            <p:ph idx="1" type="body"/>
          </p:nvPr>
        </p:nvSpPr>
        <p:spPr>
          <a:xfrm>
            <a:off x="311700" y="1536625"/>
            <a:ext cx="5148600" cy="50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Day care: $2870 per month 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Public/Private Education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Educational Toys and Books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Educational Lessons (piano, sports)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rgbClr val="000000"/>
                </a:solidFill>
              </a:rPr>
              <a:t>Piano $50 a month 12=$600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rgbClr val="000000"/>
                </a:solidFill>
              </a:rPr>
              <a:t>Sports Camp $1,000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7" name="Google Shape;277;p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4000" y="1617913"/>
            <a:ext cx="3268449" cy="49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Miscellaneous $700-$1700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4" name="Google Shape;284;p5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Plan on about $50 a month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of unexpected costs.</a:t>
            </a:r>
            <a:endParaRPr b="1" sz="3000">
              <a:solidFill>
                <a:schemeClr val="accent5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Toys/Books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Computers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Sports Equipment	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Hair care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Entertainment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5" name="Google Shape;285;p5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6" name="Google Shape;28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200" y="2688375"/>
            <a:ext cx="4117801" cy="308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Slide Sections and Activities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200"/>
              <a:buChar char="➔"/>
            </a:pPr>
            <a:r>
              <a:rPr lang="en" sz="3200">
                <a:solidFill>
                  <a:schemeClr val="dk1"/>
                </a:solidFill>
              </a:rPr>
              <a:t>Budgeting for Baby Study Guide 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200"/>
              <a:buChar char="➔"/>
            </a:pPr>
            <a:r>
              <a:rPr lang="en" sz="3200">
                <a:solidFill>
                  <a:schemeClr val="dk1"/>
                </a:solidFill>
              </a:rPr>
              <a:t>Analyze Annual Expenditures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52" name="Google Shape;152;p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j0227713" id="153" name="Google Shape;15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2950" y="2434225"/>
            <a:ext cx="24193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College Costs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2" name="Google Shape;292;p56"/>
          <p:cNvSpPr txBox="1"/>
          <p:nvPr>
            <p:ph idx="1" type="body"/>
          </p:nvPr>
        </p:nvSpPr>
        <p:spPr>
          <a:xfrm>
            <a:off x="311700" y="1509650"/>
            <a:ext cx="8707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" sz="3000">
                <a:solidFill>
                  <a:schemeClr val="accent5"/>
                </a:solidFill>
              </a:rPr>
              <a:t>If the child goes to college, the costs continue to mount. Currently the costs are estimated to range from $4,000 to $80,000 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" sz="3000">
                <a:solidFill>
                  <a:schemeClr val="accent5"/>
                </a:solidFill>
              </a:rPr>
              <a:t>over four years. 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➔"/>
            </a:pPr>
            <a:r>
              <a:rPr lang="en" sz="2400">
                <a:solidFill>
                  <a:srgbClr val="000000"/>
                </a:solidFill>
              </a:rPr>
              <a:t>Public university tuition/fees $7,000 - $11,000 a year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➔"/>
            </a:pPr>
            <a:r>
              <a:rPr lang="en" sz="2400">
                <a:solidFill>
                  <a:srgbClr val="000000"/>
                </a:solidFill>
              </a:rPr>
              <a:t>Private university tuition/fees $31,000 - $44,000 a year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➔"/>
            </a:pPr>
            <a:r>
              <a:rPr lang="en" sz="2400">
                <a:solidFill>
                  <a:srgbClr val="000000"/>
                </a:solidFill>
              </a:rPr>
              <a:t>Public university room/board $6,872 a year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➔"/>
            </a:pPr>
            <a:r>
              <a:rPr lang="en" sz="2400">
                <a:solidFill>
                  <a:srgbClr val="000000"/>
                </a:solidFill>
              </a:rPr>
              <a:t>Private university room/board $5,565 a year</a:t>
            </a: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93" name="Google Shape;293;p5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B1C87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7"/>
          <p:cNvSpPr txBox="1"/>
          <p:nvPr>
            <p:ph idx="1" type="body"/>
          </p:nvPr>
        </p:nvSpPr>
        <p:spPr>
          <a:xfrm>
            <a:off x="311700" y="4715950"/>
            <a:ext cx="85206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chemeClr val="lt1"/>
                </a:solidFill>
              </a:rPr>
              <a:t>Ultimately, of course, nobody decides whether to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chemeClr val="lt1"/>
                </a:solidFill>
              </a:rPr>
              <a:t>have a baby based purely on dollars and cents.</a:t>
            </a:r>
            <a:endParaRPr sz="3000">
              <a:solidFill>
                <a:schemeClr val="lt1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chemeClr val="lt1"/>
                </a:solidFill>
              </a:rPr>
              <a:t>But monetary issues do play a role.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9" name="Google Shape;29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043" y="215300"/>
            <a:ext cx="6462556" cy="4300550"/>
          </a:xfrm>
          <a:prstGeom prst="rect">
            <a:avLst/>
          </a:prstGeom>
          <a:noFill/>
          <a:ln cap="flat" cmpd="sng" w="76200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5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8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8B1C87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Estimating Annual Expenditures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6" name="Google Shape;306;p58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07" name="Google Shape;307;p5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Estimated Annual Expenditures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313" name="Google Shape;313;p59"/>
          <p:cNvSpPr txBox="1"/>
          <p:nvPr>
            <p:ph idx="1" type="body"/>
          </p:nvPr>
        </p:nvSpPr>
        <p:spPr>
          <a:xfrm>
            <a:off x="311700" y="1275275"/>
            <a:ext cx="8709300" cy="14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Table 1. Two Parent</a:t>
            </a:r>
            <a:endParaRPr b="1" sz="24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2000"/>
              <a:buChar char="➔"/>
            </a:pPr>
            <a:r>
              <a:rPr lang="en" sz="2000">
                <a:solidFill>
                  <a:schemeClr val="dk1"/>
                </a:solidFill>
              </a:rPr>
              <a:t>Underline the three income categories BEFORE TAX INCOME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2000"/>
              <a:buChar char="➔"/>
            </a:pPr>
            <a:r>
              <a:rPr lang="en" sz="2000">
                <a:solidFill>
                  <a:schemeClr val="dk1"/>
                </a:solidFill>
              </a:rPr>
              <a:t>Circle the total spent on the 0-2 year old in each of the three categories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14" name="Google Shape;314;p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500" y="2846525"/>
            <a:ext cx="7231000" cy="3807625"/>
          </a:xfrm>
          <a:prstGeom prst="rect">
            <a:avLst/>
          </a:prstGeom>
          <a:noFill/>
          <a:ln cap="flat" cmpd="sng" w="38100">
            <a:solidFill>
              <a:srgbClr val="8B1C8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Estimated Annual Expenditures</a:t>
            </a:r>
            <a:endParaRPr/>
          </a:p>
        </p:txBody>
      </p:sp>
      <p:sp>
        <p:nvSpPr>
          <p:cNvPr id="321" name="Google Shape;321;p60"/>
          <p:cNvSpPr txBox="1"/>
          <p:nvPr>
            <p:ph idx="1" type="body"/>
          </p:nvPr>
        </p:nvSpPr>
        <p:spPr>
          <a:xfrm>
            <a:off x="311700" y="1420900"/>
            <a:ext cx="8520600" cy="13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Table 7. Single Parent</a:t>
            </a:r>
            <a:endParaRPr b="1" sz="24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2000"/>
              <a:buChar char="➔"/>
            </a:pPr>
            <a:r>
              <a:rPr lang="en" sz="2000">
                <a:solidFill>
                  <a:schemeClr val="dk1"/>
                </a:solidFill>
              </a:rPr>
              <a:t>Underline the two income categories BEFORE TAX INCOME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2000"/>
              <a:buChar char="➔"/>
            </a:pPr>
            <a:r>
              <a:rPr lang="en" sz="2000">
                <a:solidFill>
                  <a:schemeClr val="dk1"/>
                </a:solidFill>
              </a:rPr>
              <a:t>Circle the total spent on the 0-2 year old in each of the two categories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22" name="Google Shape;322;p6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60"/>
          <p:cNvSpPr txBox="1"/>
          <p:nvPr/>
        </p:nvSpPr>
        <p:spPr>
          <a:xfrm>
            <a:off x="459025" y="3377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rgbClr val="0097A7"/>
                </a:solidFill>
              </a:rPr>
              <a:t>What are the </a:t>
            </a:r>
            <a:r>
              <a:rPr i="1" lang="en" sz="3000">
                <a:solidFill>
                  <a:srgbClr val="0097A7"/>
                </a:solidFill>
              </a:rPr>
              <a:t>differences between the two tables</a:t>
            </a:r>
            <a:endParaRPr i="1" sz="3000">
              <a:solidFill>
                <a:srgbClr val="0097A7"/>
              </a:solidFill>
            </a:endParaRPr>
          </a:p>
        </p:txBody>
      </p:sp>
      <p:pic>
        <p:nvPicPr>
          <p:cNvPr id="324" name="Google Shape;3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7125" y="2952788"/>
            <a:ext cx="4858125" cy="3586625"/>
          </a:xfrm>
          <a:prstGeom prst="rect">
            <a:avLst/>
          </a:prstGeom>
          <a:noFill/>
          <a:ln cap="flat" cmpd="sng" w="38100">
            <a:solidFill>
              <a:srgbClr val="8B1C8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"/>
          <p:cNvSpPr txBox="1"/>
          <p:nvPr>
            <p:ph type="title"/>
          </p:nvPr>
        </p:nvSpPr>
        <p:spPr>
          <a:xfrm>
            <a:off x="311700" y="5842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Factors Affecting Costs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330" name="Google Shape;330;p61"/>
          <p:cNvSpPr txBox="1"/>
          <p:nvPr>
            <p:ph idx="1" type="body"/>
          </p:nvPr>
        </p:nvSpPr>
        <p:spPr>
          <a:xfrm>
            <a:off x="311700" y="1536625"/>
            <a:ext cx="500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Married, Single, Divorced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rgbClr val="000000"/>
                </a:solidFill>
              </a:rPr>
              <a:t>The cost of raising a child in a single parent</a:t>
            </a:r>
            <a:endParaRPr sz="30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home are higher.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Reasons: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rgbClr val="000000"/>
                </a:solidFill>
              </a:rPr>
              <a:t>2 homes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rgbClr val="000000"/>
                </a:solidFill>
              </a:rPr>
              <a:t>Added transportation</a:t>
            </a:r>
            <a:endParaRPr sz="3000">
              <a:solidFill>
                <a:srgbClr val="000000"/>
              </a:solidFill>
            </a:endParaRPr>
          </a:p>
          <a:p>
            <a:pPr indent="-4191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rgbClr val="000000"/>
                </a:solidFill>
              </a:rPr>
              <a:t>additional child care for working parent.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1" name="Google Shape;331;p6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Factors Affecting Costs</a:t>
            </a:r>
            <a:r>
              <a:rPr b="1" lang="en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7" name="Google Shape;337;p6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Education level attained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chemeClr val="dk1"/>
                </a:solidFill>
              </a:rPr>
              <a:t>Income bracket (low/middle/upper)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1C87"/>
              </a:buClr>
              <a:buSzPts val="3000"/>
              <a:buChar char="◆"/>
            </a:pPr>
            <a:r>
              <a:rPr lang="en" sz="3000">
                <a:solidFill>
                  <a:schemeClr val="dk1"/>
                </a:solidFill>
              </a:rPr>
              <a:t>Upper income families will spend 2 x the amount that a low income family will spend per child.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Number of children you have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Which part of the US you live, Urban/Rural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8" name="Google Shape;338;p6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Christina Hickman, MA Edu, 2018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4" name="Google Shape;3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5462" y="2437100"/>
            <a:ext cx="5253073" cy="36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8B1C87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Life Status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1" name="Google Shape;351;p6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Part 1</a:t>
            </a:r>
            <a:endParaRPr sz="3000"/>
          </a:p>
        </p:txBody>
      </p:sp>
      <p:sp>
        <p:nvSpPr>
          <p:cNvPr id="352" name="Google Shape;352;p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Life Status Worksheet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8" name="Google Shape;358;p6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65"/>
          <p:cNvSpPr txBox="1"/>
          <p:nvPr/>
        </p:nvSpPr>
        <p:spPr>
          <a:xfrm>
            <a:off x="2286175" y="4886300"/>
            <a:ext cx="6042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97A7"/>
                </a:solidFill>
              </a:rPr>
              <a:t>What did you end up with?</a:t>
            </a:r>
            <a:endParaRPr b="1" sz="2200">
              <a:solidFill>
                <a:srgbClr val="0097A7"/>
              </a:solidFill>
            </a:endParaRPr>
          </a:p>
        </p:txBody>
      </p:sp>
      <p:pic>
        <p:nvPicPr>
          <p:cNvPr id="360" name="Google Shape;36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4332"/>
            <a:ext cx="9144000" cy="36732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5"/>
          <p:cNvSpPr txBox="1"/>
          <p:nvPr/>
        </p:nvSpPr>
        <p:spPr>
          <a:xfrm>
            <a:off x="655400" y="1473300"/>
            <a:ext cx="7673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97A7"/>
                </a:solidFill>
              </a:rPr>
              <a:t>Pick a CAREER, SALARY, LIFE STATUS AND NUMBER OF CHILDREN and fill in the first section of this worksheet.</a:t>
            </a:r>
            <a:endParaRPr b="1" i="1" sz="2000">
              <a:solidFill>
                <a:srgbClr val="0097A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400">
                <a:solidFill>
                  <a:srgbClr val="FFFFFF"/>
                </a:solidFill>
              </a:rPr>
              <a:t>Children Are Priceless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159" name="Google Shape;159;p3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Children are priceless, but raising them is probably the most expensive things you’ll ever do. Here are some breakdowns on where the expenses may be found.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p39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61" name="Google Shape;1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350" y="1614075"/>
            <a:ext cx="4309500" cy="43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6"/>
          <p:cNvSpPr txBox="1"/>
          <p:nvPr>
            <p:ph type="title"/>
          </p:nvPr>
        </p:nvSpPr>
        <p:spPr>
          <a:xfrm>
            <a:off x="413625" y="1856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Life Status Worksheet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7" name="Google Shape;367;p6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8" name="Google Shape;36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6169"/>
            <a:ext cx="9144000" cy="400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 txBox="1"/>
          <p:nvPr>
            <p:ph type="title"/>
          </p:nvPr>
        </p:nvSpPr>
        <p:spPr>
          <a:xfrm>
            <a:off x="311700" y="273042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Life Status Worksheet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4" name="Google Shape;374;p6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5" name="Google Shape;37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7394"/>
            <a:ext cx="9144000" cy="396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8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solidFill>
            <a:srgbClr val="8B1C87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Calculating Expenses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p68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Part 2</a:t>
            </a:r>
            <a:endParaRPr sz="3000"/>
          </a:p>
        </p:txBody>
      </p:sp>
      <p:sp>
        <p:nvSpPr>
          <p:cNvPr id="382" name="Google Shape;382;p6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01" y="818125"/>
            <a:ext cx="6215907" cy="59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Calculating Expenses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9" name="Google Shape;389;p6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69"/>
          <p:cNvSpPr txBox="1"/>
          <p:nvPr/>
        </p:nvSpPr>
        <p:spPr>
          <a:xfrm>
            <a:off x="6115575" y="1689025"/>
            <a:ext cx="2716800" cy="4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</a:rPr>
              <a:t>Net  Monthly Income </a:t>
            </a:r>
            <a:endParaRPr b="1" sz="3000" u="sng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</a:rPr>
              <a:t>x %* = Amount for Expense</a:t>
            </a:r>
            <a:endParaRPr sz="36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</a:rPr>
              <a:t>*don’t forget to move the decimal two places to the left</a:t>
            </a:r>
            <a:endParaRPr i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Calculating Expenses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6" name="Google Shape;396;p7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7" name="Google Shape;39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00" y="1459303"/>
            <a:ext cx="6507301" cy="457204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0"/>
          <p:cNvSpPr txBox="1"/>
          <p:nvPr/>
        </p:nvSpPr>
        <p:spPr>
          <a:xfrm>
            <a:off x="6491375" y="1821900"/>
            <a:ext cx="2652600" cy="3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</a:rPr>
              <a:t>Net  Monthly Income </a:t>
            </a:r>
            <a:endParaRPr b="1" sz="3000" u="sng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accent5"/>
                </a:solidFill>
              </a:rPr>
              <a:t>x %* = Amount for Expense</a:t>
            </a:r>
            <a:endParaRPr sz="3600" u="sng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dk1"/>
                </a:solidFill>
              </a:rPr>
              <a:t>*don’t forget to move the decimal two places to the left</a:t>
            </a:r>
            <a:endParaRPr i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Calculating Expenses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4" name="Google Shape;404;p7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5" name="Google Shape;40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6875"/>
            <a:ext cx="9143999" cy="523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Calculating Expenses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1" name="Google Shape;411;p7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3200"/>
              <a:buChar char="➔"/>
            </a:pPr>
            <a:r>
              <a:rPr lang="en" sz="3200">
                <a:solidFill>
                  <a:srgbClr val="000000"/>
                </a:solidFill>
              </a:rPr>
              <a:t>Look at your expenses. Are there items missing that you will need money for?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3200"/>
              <a:buChar char="➔"/>
            </a:pPr>
            <a:r>
              <a:rPr lang="en" sz="3200">
                <a:solidFill>
                  <a:srgbClr val="000000"/>
                </a:solidFill>
              </a:rPr>
              <a:t>Do you have any money remaining on the left side on your paper?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3200"/>
              <a:buChar char="➔"/>
            </a:pPr>
            <a:r>
              <a:rPr lang="en" sz="3200">
                <a:solidFill>
                  <a:srgbClr val="000000"/>
                </a:solidFill>
              </a:rPr>
              <a:t>%100 of your budget was spent on the standard fixed and flexible expenses.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12" name="Google Shape;412;p7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>
            <p:ph type="title"/>
          </p:nvPr>
        </p:nvSpPr>
        <p:spPr>
          <a:xfrm>
            <a:off x="311700" y="171118"/>
            <a:ext cx="8520600" cy="8421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Circle the items listed below that you would add you your budget. Search online for the average monthly costs. TOTAL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8" name="Google Shape;418;p73"/>
          <p:cNvSpPr txBox="1"/>
          <p:nvPr>
            <p:ph idx="1" type="body"/>
          </p:nvPr>
        </p:nvSpPr>
        <p:spPr>
          <a:xfrm>
            <a:off x="311700" y="1187925"/>
            <a:ext cx="4318800" cy="49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Cable/satellite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Phone/cell     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Laundry         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Fitness Center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Church          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Home Interior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Gifts              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Allowance     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Child care                	$___________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419" name="Google Shape;419;p7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73"/>
          <p:cNvSpPr txBox="1"/>
          <p:nvPr/>
        </p:nvSpPr>
        <p:spPr>
          <a:xfrm>
            <a:off x="4528325" y="1187925"/>
            <a:ext cx="4383000" cy="5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Pet Supplies    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Hobbies           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Hair/Grooming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Credit Cards    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Child Support  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Diapers/formula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Child Lessons  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OTHER                   	$___________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MISC TOTAL      		</a:t>
            </a:r>
            <a:r>
              <a:rPr lang="en"/>
              <a:t>$______________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Calculating Expenses Cont’d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6" name="Google Shape;426;p74"/>
          <p:cNvSpPr txBox="1"/>
          <p:nvPr>
            <p:ph idx="1" type="body"/>
          </p:nvPr>
        </p:nvSpPr>
        <p:spPr>
          <a:xfrm>
            <a:off x="311700" y="1536624"/>
            <a:ext cx="8520600" cy="50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How much extra money do you need?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Go back to the top left of this worksheet and subtract the </a:t>
            </a:r>
            <a:r>
              <a:rPr lang="en" sz="3000">
                <a:solidFill>
                  <a:srgbClr val="000000"/>
                </a:solidFill>
              </a:rPr>
              <a:t>amount</a:t>
            </a:r>
            <a:r>
              <a:rPr lang="en" sz="3000">
                <a:solidFill>
                  <a:srgbClr val="000000"/>
                </a:solidFill>
              </a:rPr>
              <a:t> from your Month Net Income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0097A7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Go back through and recalculate how much money you have for each  Fixed and Flexible expense. Write the </a:t>
            </a:r>
            <a:r>
              <a:rPr lang="en" sz="3000">
                <a:solidFill>
                  <a:srgbClr val="000000"/>
                </a:solidFill>
              </a:rPr>
              <a:t>answer</a:t>
            </a:r>
            <a:r>
              <a:rPr lang="en" sz="3000">
                <a:solidFill>
                  <a:srgbClr val="000000"/>
                </a:solidFill>
              </a:rPr>
              <a:t> to the left of each expense.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427" name="Google Shape;427;p7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p7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solidFill>
                  <a:srgbClr val="FFFFFF"/>
                </a:solidFill>
              </a:rPr>
              <a:t>You are worth a Quarter of a Million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771750" y="1778925"/>
            <a:ext cx="76005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Over the child's first 18 years of age, the cost is currently estimated to 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add up to $241,080. 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b="1" lang="en" sz="3000">
                <a:solidFill>
                  <a:srgbClr val="0097A7"/>
                </a:solidFill>
              </a:rPr>
              <a:t>Let’s break down the costs!</a:t>
            </a:r>
            <a:endParaRPr b="1" sz="3000">
              <a:solidFill>
                <a:srgbClr val="0097A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9" name="Google Shape;439;p7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7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45" name="Google Shape;445;p7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6" name="Google Shape;446;p77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47" name="Google Shape;447;p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Diapers</a:t>
            </a:r>
            <a:endParaRPr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5" name="Google Shape;175;p41"/>
          <p:cNvSpPr txBox="1"/>
          <p:nvPr>
            <p:ph idx="1" type="body"/>
          </p:nvPr>
        </p:nvSpPr>
        <p:spPr>
          <a:xfrm>
            <a:off x="311700" y="1536625"/>
            <a:ext cx="5188500" cy="25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If you use disposable diapers, plan on spending between $2,000-$3,300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by the time your baby is potty-trained.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76" name="Google Shape;1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0125" y="1673537"/>
            <a:ext cx="3215675" cy="238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41"/>
          <p:cNvSpPr txBox="1"/>
          <p:nvPr>
            <p:ph idx="1" type="body"/>
          </p:nvPr>
        </p:nvSpPr>
        <p:spPr>
          <a:xfrm>
            <a:off x="311700" y="4055325"/>
            <a:ext cx="81975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➔"/>
            </a:pPr>
            <a:r>
              <a:rPr lang="en" sz="2400">
                <a:solidFill>
                  <a:schemeClr val="dk1"/>
                </a:solidFill>
              </a:rPr>
              <a:t>Cloth diapering can be just as expensive as disposables if you use a diaper service.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➔"/>
            </a:pPr>
            <a:r>
              <a:rPr lang="en" sz="2400">
                <a:solidFill>
                  <a:schemeClr val="dk1"/>
                </a:solidFill>
              </a:rPr>
              <a:t>If you launder them yourself, you can save money.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It is estimated that cloth diapering costs approximately $800-$1,100 by the time your baby is potty-trained (without the diaper service.)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1" lang="en" sz="4400">
                <a:solidFill>
                  <a:srgbClr val="FFFFFF"/>
                </a:solidFill>
              </a:rPr>
              <a:t>Baby Arrival</a:t>
            </a:r>
            <a:endParaRPr b="1" sz="4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42"/>
          <p:cNvSpPr txBox="1"/>
          <p:nvPr>
            <p:ph idx="1" type="body"/>
          </p:nvPr>
        </p:nvSpPr>
        <p:spPr>
          <a:xfrm>
            <a:off x="311700" y="1856958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Average bill for doctors’ fees and hospital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charges - $9,700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For C-Section - $12,500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Complications – up to $300,000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If you are covered by insurance, </a:t>
            </a:r>
            <a:endParaRPr b="1" sz="3000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it may cover most of the cost.</a:t>
            </a:r>
            <a:endParaRPr b="1" sz="3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400">
                <a:solidFill>
                  <a:srgbClr val="FFFFFF"/>
                </a:solidFill>
              </a:rPr>
              <a:t>Saving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11700" y="1536625"/>
            <a:ext cx="4690800" cy="5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The total of all these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costs by the time a child graduates from college add up to a lot of money!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000"/>
              <a:buChar char="➔"/>
            </a:pPr>
            <a:r>
              <a:rPr lang="en" sz="3000">
                <a:solidFill>
                  <a:srgbClr val="000000"/>
                </a:solidFill>
              </a:rPr>
              <a:t>That's why any expecting parents should begin budgeting and saving today! 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2" name="Google Shape;192;p43"/>
          <p:cNvSpPr txBox="1"/>
          <p:nvPr/>
        </p:nvSpPr>
        <p:spPr>
          <a:xfrm>
            <a:off x="5002525" y="1700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total of all these costs by the time a child graduates from college add up to...A lot! </a:t>
            </a:r>
            <a:endParaRPr sz="32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That's why any expecting </a:t>
            </a:r>
            <a:endParaRPr sz="32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parents should begin budgeting </a:t>
            </a:r>
            <a:endParaRPr sz="3200">
              <a:solidFill>
                <a:schemeClr val="lt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saving today! 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93" name="Google Shape;193;p43"/>
          <p:cNvPicPr preferRelativeResize="0"/>
          <p:nvPr/>
        </p:nvPicPr>
        <p:blipFill rotWithShape="1">
          <a:blip r:embed="rId3">
            <a:alphaModFix/>
          </a:blip>
          <a:srcRect b="0" l="24581" r="26215" t="0"/>
          <a:stretch/>
        </p:blipFill>
        <p:spPr>
          <a:xfrm>
            <a:off x="5212650" y="1709401"/>
            <a:ext cx="3299225" cy="43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4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Earnings by Education Attainment, 2016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" name="Google Shape;200;p44"/>
          <p:cNvSpPr txBox="1"/>
          <p:nvPr>
            <p:ph idx="1" type="body"/>
          </p:nvPr>
        </p:nvSpPr>
        <p:spPr>
          <a:xfrm>
            <a:off x="583650" y="2046000"/>
            <a:ext cx="8334900" cy="48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16" y="1727650"/>
            <a:ext cx="8360371" cy="467045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" name="Google Shape;202;p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8B1C8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400">
                <a:solidFill>
                  <a:srgbClr val="FFFFFF"/>
                </a:solidFill>
              </a:rPr>
              <a:t>Baby’s First Year</a:t>
            </a:r>
            <a:endParaRPr b="1" sz="4400">
              <a:solidFill>
                <a:srgbClr val="FFFFFF"/>
              </a:solidFill>
            </a:endParaRPr>
          </a:p>
        </p:txBody>
      </p:sp>
      <p:sp>
        <p:nvSpPr>
          <p:cNvPr id="208" name="Google Shape;208;p45"/>
          <p:cNvSpPr txBox="1"/>
          <p:nvPr>
            <p:ph idx="1" type="body"/>
          </p:nvPr>
        </p:nvSpPr>
        <p:spPr>
          <a:xfrm>
            <a:off x="311700" y="1828576"/>
            <a:ext cx="8520600" cy="4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According to a 2015 USDA report, 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the average middle-income family will spend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roughly $12,680 on child-related expenses in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lang="en" sz="3000">
                <a:solidFill>
                  <a:srgbClr val="000000"/>
                </a:solidFill>
              </a:rPr>
              <a:t>their baby’s first year</a:t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mic Sans MS"/>
              <a:buNone/>
            </a:pPr>
            <a:r>
              <a:rPr b="1" lang="en" sz="3000">
                <a:solidFill>
                  <a:schemeClr val="accent5"/>
                </a:solidFill>
              </a:rPr>
              <a:t>These amounts break down as follows:</a:t>
            </a:r>
            <a:endParaRPr b="1" sz="3000">
              <a:solidFill>
                <a:schemeClr val="accent5"/>
              </a:solidFill>
            </a:endParaRPr>
          </a:p>
        </p:txBody>
      </p:sp>
      <p:sp>
        <p:nvSpPr>
          <p:cNvPr id="209" name="Google Shape;209;p4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