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99550"/>
  <p:embeddedFontLst>
    <p:embeddedFont>
      <p:font typeface="Garamond"/>
      <p:regular r:id="rId37"/>
      <p:bold r:id="rId38"/>
      <p:italic r:id="rId39"/>
      <p:boldItalic r:id="rId40"/>
    </p:embeddedFont>
    <p:embeddedFont>
      <p:font typeface="Century Schoolbook"/>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20" Type="http://schemas.openxmlformats.org/officeDocument/2006/relationships/slide" Target="slides/slide15.xml"/><Relationship Id="rId42" Type="http://schemas.openxmlformats.org/officeDocument/2006/relationships/font" Target="fonts/CenturySchoolbook-bold.fntdata"/><Relationship Id="rId41" Type="http://schemas.openxmlformats.org/officeDocument/2006/relationships/font" Target="fonts/CenturySchoolbook-regular.fntdata"/><Relationship Id="rId22" Type="http://schemas.openxmlformats.org/officeDocument/2006/relationships/slide" Target="slides/slide17.xml"/><Relationship Id="rId44" Type="http://schemas.openxmlformats.org/officeDocument/2006/relationships/font" Target="fonts/CenturySchoolbook-boldItalic.fntdata"/><Relationship Id="rId21" Type="http://schemas.openxmlformats.org/officeDocument/2006/relationships/slide" Target="slides/slide16.xml"/><Relationship Id="rId43" Type="http://schemas.openxmlformats.org/officeDocument/2006/relationships/font" Target="fonts/CenturySchoolbook-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Garamond-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Garamond-italic.fntdata"/><Relationship Id="rId16" Type="http://schemas.openxmlformats.org/officeDocument/2006/relationships/slide" Target="slides/slide11.xml"/><Relationship Id="rId38" Type="http://schemas.openxmlformats.org/officeDocument/2006/relationships/font" Target="fonts/Garamon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69775"/>
            <a:ext cx="5486400" cy="413977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12be60f8a_2_114: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12be60f8a_2_114: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12be60f8a_4_116: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12be60f8a_4_116: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312be60f8a_4_92: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12be60f8a_4_92: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312be60f8a_4_75: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12be60f8a_4_75: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12be60f8a_2_73: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12be60f8a_2_73: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312be60f8a_4_100: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12be60f8a_4_100: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312be60f8a_4_108: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12be60f8a_4_108: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12be60f8a_4_132: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12be60f8a_4_132: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349b2a54e5_1_0:notes"/>
          <p:cNvSpPr txBox="1"/>
          <p:nvPr>
            <p:ph idx="1" type="body"/>
          </p:nvPr>
        </p:nvSpPr>
        <p:spPr>
          <a:xfrm>
            <a:off x="685800" y="4369786"/>
            <a:ext cx="5486400" cy="41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49b2a54e5_1_0:notes"/>
          <p:cNvSpPr/>
          <p:nvPr>
            <p:ph idx="2" type="sldImg"/>
          </p:nvPr>
        </p:nvSpPr>
        <p:spPr>
          <a:xfrm>
            <a:off x="1143225" y="689966"/>
            <a:ext cx="4572300" cy="3449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349b2a54e5_3_58: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g349b2a54e5_3_58:notes"/>
          <p:cNvSpPr txBox="1"/>
          <p:nvPr>
            <p:ph idx="1" type="body"/>
          </p:nvPr>
        </p:nvSpPr>
        <p:spPr>
          <a:xfrm>
            <a:off x="685800" y="4369786"/>
            <a:ext cx="5486400" cy="413979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Exercising has many benefits for both the mother and the fetus. For the mother it can improve cardiovascular function, limit pregnancy weight gain, decrease muscle and skeletal discomfort, reduce muscle cramps, reduce lower limb swelling, and stabilize mood. For the fetus studies have shown decreased body fat, improved stress tolerance, and advanced neurobehavioral maturation. </a:t>
            </a:r>
            <a:endParaRPr>
              <a:solidFill>
                <a:schemeClr val="dk1"/>
              </a:solidFill>
            </a:endParaRPr>
          </a:p>
          <a:p>
            <a:pPr indent="0" lvl="0" marL="0" marR="0" rtl="0" algn="l">
              <a:spcBef>
                <a:spcPts val="0"/>
              </a:spcBef>
              <a:spcAft>
                <a:spcPts val="0"/>
              </a:spcAft>
              <a:buFont typeface="Arial"/>
              <a:buNone/>
            </a:pPr>
            <a:r>
              <a:t/>
            </a:r>
            <a:endParaRPr/>
          </a:p>
          <a:p>
            <a:pPr indent="0" lvl="0" marL="0" marR="0" rtl="0" algn="l">
              <a:spcBef>
                <a:spcPts val="0"/>
              </a:spcBef>
              <a:spcAft>
                <a:spcPts val="0"/>
              </a:spcAft>
              <a:buNone/>
            </a:pPr>
            <a:r>
              <a:t/>
            </a:r>
            <a:endParaRPr b="0" i="0" sz="1800" u="none" cap="none" strike="noStrike"/>
          </a:p>
        </p:txBody>
      </p:sp>
      <p:sp>
        <p:nvSpPr>
          <p:cNvPr id="308" name="Google Shape;308;g349b2a54e5_3_58:notes"/>
          <p:cNvSpPr txBox="1"/>
          <p:nvPr/>
        </p:nvSpPr>
        <p:spPr>
          <a:xfrm>
            <a:off x="3884612" y="8737975"/>
            <a:ext cx="2971800" cy="45997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349b2a54e5_3_67: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 name="Google Shape;317;g349b2a54e5_3_67:notes"/>
          <p:cNvSpPr txBox="1"/>
          <p:nvPr>
            <p:ph idx="1" type="body"/>
          </p:nvPr>
        </p:nvSpPr>
        <p:spPr>
          <a:xfrm>
            <a:off x="685800" y="4369786"/>
            <a:ext cx="5486400" cy="41397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
        <p:nvSpPr>
          <p:cNvPr id="318" name="Google Shape;318;g349b2a54e5_3_67:notes"/>
          <p:cNvSpPr txBox="1"/>
          <p:nvPr/>
        </p:nvSpPr>
        <p:spPr>
          <a:xfrm>
            <a:off x="3884612" y="8737975"/>
            <a:ext cx="2971800" cy="45997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349b2a54e5_3_75: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g349b2a54e5_3_75:notes"/>
          <p:cNvSpPr txBox="1"/>
          <p:nvPr>
            <p:ph idx="1" type="body"/>
          </p:nvPr>
        </p:nvSpPr>
        <p:spPr>
          <a:xfrm>
            <a:off x="685800" y="4369786"/>
            <a:ext cx="5486400" cy="41397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
        <p:nvSpPr>
          <p:cNvPr id="327" name="Google Shape;327;g349b2a54e5_3_75:notes"/>
          <p:cNvSpPr txBox="1"/>
          <p:nvPr/>
        </p:nvSpPr>
        <p:spPr>
          <a:xfrm>
            <a:off x="3884612" y="8737975"/>
            <a:ext cx="2971800" cy="45997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312be60f8a_4_140: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12be60f8a_4_140: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20: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0: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312be60f8a_4_84: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312be60f8a_4_84: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12be60f8a_2_79: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12be60f8a_2_79: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312be60f8a_4_148: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12be60f8a_4_148:notes"/>
          <p:cNvSpPr/>
          <p:nvPr>
            <p:ph idx="2" type="sldImg"/>
          </p:nvPr>
        </p:nvSpPr>
        <p:spPr>
          <a:xfrm>
            <a:off x="1143225" y="689966"/>
            <a:ext cx="4572225"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369775"/>
            <a:ext cx="5486400" cy="41397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143225" y="689950"/>
            <a:ext cx="4572225" cy="3449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12be60f8a_2_84: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312be60f8a_2_84: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12be60f8a_2_89: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12be60f8a_2_89: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312be60f8a_2_94: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12be60f8a_2_94: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312be60f8a_2_99: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12be60f8a_2_99: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12be60f8a_2_104: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12be60f8a_2_104: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312be60f8a_2_109:notes"/>
          <p:cNvSpPr txBox="1"/>
          <p:nvPr>
            <p:ph idx="1" type="body"/>
          </p:nvPr>
        </p:nvSpPr>
        <p:spPr>
          <a:xfrm>
            <a:off x="685800" y="4369786"/>
            <a:ext cx="5486400" cy="41397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12be60f8a_2_109:notes"/>
          <p:cNvSpPr/>
          <p:nvPr>
            <p:ph idx="2" type="sldImg"/>
          </p:nvPr>
        </p:nvSpPr>
        <p:spPr>
          <a:xfrm>
            <a:off x="1143000" y="689966"/>
            <a:ext cx="4572000" cy="344983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7812"/>
            <a:ext cx="8229600" cy="11397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1pPr>
            <a:lvl2pPr lvl="1"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2pPr>
            <a:lvl3pPr lvl="2"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3pPr>
            <a:lvl4pPr lvl="3"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4pPr>
            <a:lvl5pPr lvl="4"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5pPr>
            <a:lvl6pPr lvl="5"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6pPr>
            <a:lvl7pPr lvl="6"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7pPr>
            <a:lvl8pPr lvl="7"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8pPr>
            <a:lvl9pPr lvl="8" marR="0" rtl="0" algn="l">
              <a:spcBef>
                <a:spcPts val="0"/>
              </a:spcBef>
              <a:spcAft>
                <a:spcPts val="0"/>
              </a:spcAft>
              <a:buSzPts val="2800"/>
              <a:buNone/>
              <a:defRPr b="0" i="0" sz="4400" u="none" cap="none" strike="noStrike">
                <a:solidFill>
                  <a:schemeClr val="dk2"/>
                </a:solidFill>
                <a:latin typeface="Garamond"/>
                <a:ea typeface="Garamond"/>
                <a:cs typeface="Garamond"/>
                <a:sym typeface="Garamond"/>
              </a:defRPr>
            </a:lvl9pPr>
          </a:lstStyle>
          <a:p/>
        </p:txBody>
      </p:sp>
      <p:sp>
        <p:nvSpPr>
          <p:cNvPr id="52" name="Google Shape;52;p13"/>
          <p:cNvSpPr txBox="1"/>
          <p:nvPr>
            <p:ph idx="1" type="body"/>
          </p:nvPr>
        </p:nvSpPr>
        <p:spPr>
          <a:xfrm>
            <a:off x="457200" y="1600200"/>
            <a:ext cx="8229600" cy="4530600"/>
          </a:xfrm>
          <a:prstGeom prst="rect">
            <a:avLst/>
          </a:prstGeom>
          <a:noFill/>
          <a:ln>
            <a:noFill/>
          </a:ln>
        </p:spPr>
        <p:txBody>
          <a:bodyPr anchorCtr="0" anchor="t" bIns="91425" lIns="91425" spcFirstLastPara="1" rIns="91425" wrap="square" tIns="91425"/>
          <a:lstStyle>
            <a:lvl1pPr indent="-361950" lvl="0" marL="457200" marR="0" rtl="0" algn="l">
              <a:spcBef>
                <a:spcPts val="560"/>
              </a:spcBef>
              <a:spcAft>
                <a:spcPts val="0"/>
              </a:spcAft>
              <a:buClr>
                <a:schemeClr val="lt2"/>
              </a:buClr>
              <a:buSzPts val="2100"/>
              <a:buFont typeface="Noto Sans Symbols"/>
              <a:buChar char="•"/>
              <a:defRPr b="0" i="0" sz="2800" u="none" cap="none" strike="noStrike">
                <a:solidFill>
                  <a:schemeClr val="dk1"/>
                </a:solidFill>
                <a:latin typeface="Verdana"/>
                <a:ea typeface="Verdana"/>
                <a:cs typeface="Verdana"/>
                <a:sym typeface="Verdana"/>
              </a:defRPr>
            </a:lvl1pPr>
            <a:lvl2pPr indent="-342900" lvl="1" marL="914400" marR="0" rtl="0" algn="l">
              <a:spcBef>
                <a:spcPts val="480"/>
              </a:spcBef>
              <a:spcAft>
                <a:spcPts val="0"/>
              </a:spcAft>
              <a:buClr>
                <a:schemeClr val="dk2"/>
              </a:buClr>
              <a:buSzPts val="1800"/>
              <a:buFont typeface="Noto Sans Symbols"/>
              <a:buChar char="■"/>
              <a:defRPr b="0" i="0" sz="2400" u="none" cap="none" strike="noStrike">
                <a:solidFill>
                  <a:schemeClr val="dk1"/>
                </a:solidFill>
                <a:latin typeface="Verdana"/>
                <a:ea typeface="Verdana"/>
                <a:cs typeface="Verdana"/>
                <a:sym typeface="Verdana"/>
              </a:defRPr>
            </a:lvl2pPr>
            <a:lvl3pPr indent="-311150" lvl="2" marL="1371600" marR="0" rtl="0" algn="l">
              <a:spcBef>
                <a:spcPts val="400"/>
              </a:spcBef>
              <a:spcAft>
                <a:spcPts val="0"/>
              </a:spcAft>
              <a:buClr>
                <a:schemeClr val="accent1"/>
              </a:buClr>
              <a:buSzPts val="1300"/>
              <a:buFont typeface="Noto Sans Symbols"/>
              <a:buChar char="•"/>
              <a:defRPr b="0" i="0" sz="2000" u="none" cap="none" strike="noStrike">
                <a:solidFill>
                  <a:schemeClr val="dk1"/>
                </a:solidFill>
                <a:latin typeface="Verdana"/>
                <a:ea typeface="Verdana"/>
                <a:cs typeface="Verdana"/>
                <a:sym typeface="Verdana"/>
              </a:defRPr>
            </a:lvl3pPr>
            <a:lvl4pPr indent="-342900" lvl="3" marL="1828800" marR="0" rtl="0" algn="l">
              <a:spcBef>
                <a:spcPts val="360"/>
              </a:spcBef>
              <a:spcAft>
                <a:spcPts val="0"/>
              </a:spcAft>
              <a:buClr>
                <a:schemeClr val="lt2"/>
              </a:buClr>
              <a:buSzPts val="1800"/>
              <a:buFont typeface="Noto Sans Symbols"/>
              <a:buChar char="▪"/>
              <a:defRPr b="0" i="0" sz="1800" u="none" cap="none" strike="noStrike">
                <a:solidFill>
                  <a:schemeClr val="dk1"/>
                </a:solidFill>
                <a:latin typeface="Verdana"/>
                <a:ea typeface="Verdana"/>
                <a:cs typeface="Verdana"/>
                <a:sym typeface="Verdana"/>
              </a:defRPr>
            </a:lvl4pPr>
            <a:lvl5pPr indent="-320039" lvl="4" marL="2286000" marR="0" rtl="0" algn="l">
              <a:spcBef>
                <a:spcPts val="360"/>
              </a:spcBef>
              <a:spcAft>
                <a:spcPts val="0"/>
              </a:spcAft>
              <a:buClr>
                <a:schemeClr val="dk2"/>
              </a:buClr>
              <a:buSzPts val="1440"/>
              <a:buFont typeface="Noto Sans Symbols"/>
              <a:buChar char="▪"/>
              <a:defRPr b="0" i="0" sz="1800" u="none" cap="none" strike="noStrike">
                <a:solidFill>
                  <a:schemeClr val="dk1"/>
                </a:solidFill>
                <a:latin typeface="Verdana"/>
                <a:ea typeface="Verdana"/>
                <a:cs typeface="Verdana"/>
                <a:sym typeface="Verdana"/>
              </a:defRPr>
            </a:lvl5pPr>
            <a:lvl6pPr indent="-320039" lvl="5" marL="2743200" marR="0" rtl="0" algn="l">
              <a:spcBef>
                <a:spcPts val="360"/>
              </a:spcBef>
              <a:spcAft>
                <a:spcPts val="0"/>
              </a:spcAft>
              <a:buClr>
                <a:schemeClr val="dk2"/>
              </a:buClr>
              <a:buSzPts val="1440"/>
              <a:buFont typeface="Noto Sans Symbols"/>
              <a:buChar char="▪"/>
              <a:defRPr b="0" i="0" sz="1800" u="none" cap="none" strike="noStrike">
                <a:solidFill>
                  <a:schemeClr val="dk1"/>
                </a:solidFill>
                <a:latin typeface="Verdana"/>
                <a:ea typeface="Verdana"/>
                <a:cs typeface="Verdana"/>
                <a:sym typeface="Verdana"/>
              </a:defRPr>
            </a:lvl6pPr>
            <a:lvl7pPr indent="-320039" lvl="6" marL="3200400" marR="0" rtl="0" algn="l">
              <a:spcBef>
                <a:spcPts val="360"/>
              </a:spcBef>
              <a:spcAft>
                <a:spcPts val="0"/>
              </a:spcAft>
              <a:buClr>
                <a:schemeClr val="dk2"/>
              </a:buClr>
              <a:buSzPts val="1440"/>
              <a:buFont typeface="Noto Sans Symbols"/>
              <a:buChar char="▪"/>
              <a:defRPr b="0" i="0" sz="1800" u="none" cap="none" strike="noStrike">
                <a:solidFill>
                  <a:schemeClr val="dk1"/>
                </a:solidFill>
                <a:latin typeface="Verdana"/>
                <a:ea typeface="Verdana"/>
                <a:cs typeface="Verdana"/>
                <a:sym typeface="Verdana"/>
              </a:defRPr>
            </a:lvl7pPr>
            <a:lvl8pPr indent="-320040" lvl="7" marL="3657600" marR="0" rtl="0" algn="l">
              <a:spcBef>
                <a:spcPts val="360"/>
              </a:spcBef>
              <a:spcAft>
                <a:spcPts val="0"/>
              </a:spcAft>
              <a:buClr>
                <a:schemeClr val="dk2"/>
              </a:buClr>
              <a:buSzPts val="1440"/>
              <a:buFont typeface="Noto Sans Symbols"/>
              <a:buChar char="▪"/>
              <a:defRPr b="0" i="0" sz="1800" u="none" cap="none" strike="noStrike">
                <a:solidFill>
                  <a:schemeClr val="dk1"/>
                </a:solidFill>
                <a:latin typeface="Verdana"/>
                <a:ea typeface="Verdana"/>
                <a:cs typeface="Verdana"/>
                <a:sym typeface="Verdana"/>
              </a:defRPr>
            </a:lvl8pPr>
            <a:lvl9pPr indent="-320040" lvl="8" marL="4114800" marR="0" rtl="0" algn="l">
              <a:spcBef>
                <a:spcPts val="360"/>
              </a:spcBef>
              <a:spcAft>
                <a:spcPts val="0"/>
              </a:spcAft>
              <a:buClr>
                <a:schemeClr val="dk2"/>
              </a:buClr>
              <a:buSzPts val="1440"/>
              <a:buFont typeface="Noto Sans Symbols"/>
              <a:buChar char="▪"/>
              <a:defRPr b="0" i="0" sz="1800" u="none" cap="none" strike="noStrike">
                <a:solidFill>
                  <a:schemeClr val="dk1"/>
                </a:solidFill>
                <a:latin typeface="Verdana"/>
                <a:ea typeface="Verdana"/>
                <a:cs typeface="Verdana"/>
                <a:sym typeface="Verdana"/>
              </a:defRPr>
            </a:lvl9pPr>
          </a:lstStyle>
          <a:p/>
        </p:txBody>
      </p:sp>
      <p:sp>
        <p:nvSpPr>
          <p:cNvPr id="53" name="Google Shape;53;p13"/>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4" name="Google Shape;54;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5" name="Google Shape;55;p1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1pPr>
            <a:lvl2pPr indent="0" lvl="1"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2pPr>
            <a:lvl3pPr indent="0" lvl="2"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3pPr>
            <a:lvl4pPr indent="0" lvl="3"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4pPr>
            <a:lvl5pPr indent="0" lvl="4"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5pPr>
            <a:lvl6pPr indent="0" lvl="5"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6pPr>
            <a:lvl7pPr indent="0" lvl="6"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7pPr>
            <a:lvl8pPr indent="0" lvl="7"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8pPr>
            <a:lvl9pPr indent="0" lvl="8" marL="0" marR="0" rtl="0" algn="r">
              <a:lnSpc>
                <a:spcPct val="100000"/>
              </a:lnSpc>
              <a:spcBef>
                <a:spcPts val="0"/>
              </a:spcBef>
              <a:spcAft>
                <a:spcPts val="0"/>
              </a:spcAft>
              <a:buClr>
                <a:schemeClr val="dk1"/>
              </a:buClr>
              <a:buSzPts val="1000"/>
              <a:buFont typeface="Verdana"/>
              <a:buNone/>
              <a:defRPr b="0" i="0" sz="1000" u="non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2" name="Google Shape;62;p15"/>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4" name="Shape 64"/>
        <p:cNvGrpSpPr/>
        <p:nvPr/>
      </p:nvGrpSpPr>
      <p:grpSpPr>
        <a:xfrm>
          <a:off x="0" y="0"/>
          <a:ext cx="0" cy="0"/>
          <a:chOff x="0" y="0"/>
          <a:chExt cx="0" cy="0"/>
        </a:xfrm>
      </p:grpSpPr>
      <p:sp>
        <p:nvSpPr>
          <p:cNvPr id="65" name="Google Shape;65;p16"/>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6" name="Google Shape;66;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7" name="Shape 67"/>
        <p:cNvGrpSpPr/>
        <p:nvPr/>
      </p:nvGrpSpPr>
      <p:grpSpPr>
        <a:xfrm>
          <a:off x="0" y="0"/>
          <a:ext cx="0" cy="0"/>
          <a:chOff x="0" y="0"/>
          <a:chExt cx="0" cy="0"/>
        </a:xfrm>
      </p:grpSpPr>
      <p:sp>
        <p:nvSpPr>
          <p:cNvPr id="68" name="Google Shape;68;p1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 name="Google Shape;69;p17"/>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70" name="Google Shape;70;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1" name="Shape 71"/>
        <p:cNvGrpSpPr/>
        <p:nvPr/>
      </p:nvGrpSpPr>
      <p:grpSpPr>
        <a:xfrm>
          <a:off x="0" y="0"/>
          <a:ext cx="0" cy="0"/>
          <a:chOff x="0" y="0"/>
          <a:chExt cx="0" cy="0"/>
        </a:xfrm>
      </p:grpSpPr>
      <p:sp>
        <p:nvSpPr>
          <p:cNvPr id="72" name="Google Shape;72;p18"/>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p18"/>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4" name="Google Shape;74;p18"/>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5" name="Google Shape;75;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mple light red" type="titleOnly">
  <p:cSld name="TITLE_ONLY">
    <p:spTree>
      <p:nvGrpSpPr>
        <p:cNvPr id="76" name="Shape 76"/>
        <p:cNvGrpSpPr/>
        <p:nvPr/>
      </p:nvGrpSpPr>
      <p:grpSpPr>
        <a:xfrm>
          <a:off x="0" y="0"/>
          <a:ext cx="0" cy="0"/>
          <a:chOff x="0" y="0"/>
          <a:chExt cx="0" cy="0"/>
        </a:xfrm>
      </p:grpSpPr>
      <p:sp>
        <p:nvSpPr>
          <p:cNvPr id="77" name="Google Shape;77;p19"/>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8" name="Google Shape;78;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9" name="Shape 79"/>
        <p:cNvGrpSpPr/>
        <p:nvPr/>
      </p:nvGrpSpPr>
      <p:grpSpPr>
        <a:xfrm>
          <a:off x="0" y="0"/>
          <a:ext cx="0" cy="0"/>
          <a:chOff x="0" y="0"/>
          <a:chExt cx="0" cy="0"/>
        </a:xfrm>
      </p:grpSpPr>
      <p:sp>
        <p:nvSpPr>
          <p:cNvPr id="80" name="Google Shape;80;p20"/>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1" name="Google Shape;81;p20"/>
          <p:cNvSpPr txBox="1"/>
          <p:nvPr>
            <p:ph idx="1" type="body"/>
          </p:nvPr>
        </p:nvSpPr>
        <p:spPr>
          <a:xfrm>
            <a:off x="311700" y="1852800"/>
            <a:ext cx="2808000" cy="4239300"/>
          </a:xfrm>
          <a:prstGeom prst="rect">
            <a:avLst/>
          </a:prstGeom>
          <a:ln cap="flat" cmpd="sng" w="76200">
            <a:solidFill>
              <a:srgbClr val="000000"/>
            </a:solidFill>
            <a:prstDash val="solid"/>
            <a:round/>
            <a:headEnd len="sm" w="sm" type="none"/>
            <a:tailEnd len="sm" w="sm" type="none"/>
          </a:ln>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2" name="Google Shape;82;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3" name="Shape 83"/>
        <p:cNvGrpSpPr/>
        <p:nvPr/>
      </p:nvGrpSpPr>
      <p:grpSpPr>
        <a:xfrm>
          <a:off x="0" y="0"/>
          <a:ext cx="0" cy="0"/>
          <a:chOff x="0" y="0"/>
          <a:chExt cx="0" cy="0"/>
        </a:xfrm>
      </p:grpSpPr>
      <p:sp>
        <p:nvSpPr>
          <p:cNvPr id="84" name="Google Shape;84;p21"/>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5" name="Google Shape;85;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2"/>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2"/>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9" name="Google Shape;89;p22"/>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0" name="Google Shape;90;p22"/>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1" name="Google Shape;91;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2" name="Shape 92"/>
        <p:cNvGrpSpPr/>
        <p:nvPr/>
      </p:nvGrpSpPr>
      <p:grpSpPr>
        <a:xfrm>
          <a:off x="0" y="0"/>
          <a:ext cx="0" cy="0"/>
          <a:chOff x="0" y="0"/>
          <a:chExt cx="0" cy="0"/>
        </a:xfrm>
      </p:grpSpPr>
      <p:sp>
        <p:nvSpPr>
          <p:cNvPr id="93" name="Google Shape;93;p23"/>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94" name="Google Shape;94;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5" name="Shape 95"/>
        <p:cNvGrpSpPr/>
        <p:nvPr/>
      </p:nvGrpSpPr>
      <p:grpSpPr>
        <a:xfrm>
          <a:off x="0" y="0"/>
          <a:ext cx="0" cy="0"/>
          <a:chOff x="0" y="0"/>
          <a:chExt cx="0" cy="0"/>
        </a:xfrm>
      </p:grpSpPr>
      <p:sp>
        <p:nvSpPr>
          <p:cNvPr id="96" name="Google Shape;96;p24"/>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7" name="Google Shape;97;p24"/>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8" name="Google Shape;98;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9" name="Shape 99"/>
        <p:cNvGrpSpPr/>
        <p:nvPr/>
      </p:nvGrpSpPr>
      <p:grpSpPr>
        <a:xfrm>
          <a:off x="0" y="0"/>
          <a:ext cx="0" cy="0"/>
          <a:chOff x="0" y="0"/>
          <a:chExt cx="0" cy="0"/>
        </a:xfrm>
      </p:grpSpPr>
      <p:sp>
        <p:nvSpPr>
          <p:cNvPr id="100" name="Google Shape;100;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1" name="Shape 101"/>
        <p:cNvGrpSpPr/>
        <p:nvPr/>
      </p:nvGrpSpPr>
      <p:grpSpPr>
        <a:xfrm>
          <a:off x="0" y="0"/>
          <a:ext cx="0" cy="0"/>
          <a:chOff x="0" y="0"/>
          <a:chExt cx="0" cy="0"/>
        </a:xfrm>
      </p:grpSpPr>
      <p:sp>
        <p:nvSpPr>
          <p:cNvPr id="102" name="Google Shape;102;p26"/>
          <p:cNvSpPr txBox="1"/>
          <p:nvPr>
            <p:ph type="title"/>
          </p:nvPr>
        </p:nvSpPr>
        <p:spPr>
          <a:xfrm>
            <a:off x="457200" y="274637"/>
            <a:ext cx="8229600" cy="1143000"/>
          </a:xfrm>
          <a:prstGeom prst="rect">
            <a:avLst/>
          </a:prstGeom>
          <a:solidFill>
            <a:srgbClr val="CC0000"/>
          </a:solidFill>
          <a:ln>
            <a:noFill/>
          </a:ln>
        </p:spPr>
        <p:txBody>
          <a:bodyPr anchorCtr="0" anchor="ctr" bIns="91425" lIns="91425" spcFirstLastPara="1" rIns="91425" wrap="square" tIns="91425"/>
          <a:lstStyle>
            <a:lvl1pPr indent="0" lvl="0" marL="0" marR="0" rtl="0" algn="ctr">
              <a:spcBef>
                <a:spcPts val="0"/>
              </a:spcBef>
              <a:spcAft>
                <a:spcPts val="0"/>
              </a:spcAft>
              <a:buSzPts val="2800"/>
              <a:buFont typeface="Calibri"/>
              <a:buNone/>
              <a:defRPr b="0" i="0" sz="4400" u="none" cap="none" strike="noStrike">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103" name="Google Shape;103;p2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2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7" name="Shape 107"/>
        <p:cNvGrpSpPr/>
        <p:nvPr/>
      </p:nvGrpSpPr>
      <p:grpSpPr>
        <a:xfrm>
          <a:off x="0" y="0"/>
          <a:ext cx="0" cy="0"/>
          <a:chOff x="0" y="0"/>
          <a:chExt cx="0" cy="0"/>
        </a:xfrm>
      </p:grpSpPr>
      <p:sp>
        <p:nvSpPr>
          <p:cNvPr id="108" name="Google Shape;108;p27"/>
          <p:cNvSpPr txBox="1"/>
          <p:nvPr>
            <p:ph type="title"/>
          </p:nvPr>
        </p:nvSpPr>
        <p:spPr>
          <a:xfrm>
            <a:off x="457200" y="274637"/>
            <a:ext cx="8229600" cy="1143000"/>
          </a:xfrm>
          <a:prstGeom prst="rect">
            <a:avLst/>
          </a:prstGeom>
          <a:solidFill>
            <a:srgbClr val="CC0000"/>
          </a:solid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2800"/>
              <a:buFont typeface="Calibri"/>
              <a:buNone/>
              <a:defRPr b="0" i="0" sz="4400" u="none" cap="none" strike="noStrike">
                <a:solidFill>
                  <a:srgbClr val="FFFFFF"/>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109" name="Google Shape;109;p27"/>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7"/>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2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311700" y="593367"/>
            <a:ext cx="8520600" cy="763500"/>
          </a:xfrm>
          <a:prstGeom prst="rect">
            <a:avLst/>
          </a:prstGeom>
          <a:solidFill>
            <a:srgbClr val="CC0000"/>
          </a:solidFill>
          <a:ln>
            <a:noFill/>
          </a:ln>
        </p:spPr>
        <p:txBody>
          <a:bodyPr anchorCtr="0" anchor="t" bIns="91425" lIns="91425" spcFirstLastPara="1" rIns="91425" wrap="square" tIns="91425"/>
          <a:lstStyle>
            <a:lvl1pPr lvl="0">
              <a:spcBef>
                <a:spcPts val="0"/>
              </a:spcBef>
              <a:spcAft>
                <a:spcPts val="0"/>
              </a:spcAft>
              <a:buClr>
                <a:srgbClr val="FFFFFF"/>
              </a:buClr>
              <a:buSzPts val="2800"/>
              <a:buNone/>
              <a:defRPr sz="2800">
                <a:solidFill>
                  <a:srgbClr val="FFFFFF"/>
                </a:solidFill>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p:txBody>
      </p:sp>
      <p:sp>
        <p:nvSpPr>
          <p:cNvPr id="58" name="Google Shape;58;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59" name="Google Shape;59;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8"/>
          <p:cNvSpPr txBox="1"/>
          <p:nvPr>
            <p:ph type="ctrTitle"/>
          </p:nvPr>
        </p:nvSpPr>
        <p:spPr>
          <a:xfrm>
            <a:off x="311700" y="428627"/>
            <a:ext cx="8520600" cy="17970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b="1" i="0" lang="en-US" sz="3600" u="none" cap="small" strike="noStrike">
                <a:solidFill>
                  <a:schemeClr val="dk2"/>
                </a:solidFill>
              </a:rPr>
              <a:t>HEALTHY PREGNANCY</a:t>
            </a:r>
            <a:endParaRPr sz="3600"/>
          </a:p>
        </p:txBody>
      </p:sp>
      <p:pic>
        <p:nvPicPr>
          <p:cNvPr id="119" name="Google Shape;119;p28"/>
          <p:cNvPicPr preferRelativeResize="0"/>
          <p:nvPr/>
        </p:nvPicPr>
        <p:blipFill>
          <a:blip r:embed="rId3">
            <a:alphaModFix/>
          </a:blip>
          <a:stretch>
            <a:fillRect/>
          </a:stretch>
        </p:blipFill>
        <p:spPr>
          <a:xfrm>
            <a:off x="2002601" y="3105000"/>
            <a:ext cx="5138800" cy="3423776"/>
          </a:xfrm>
          <a:prstGeom prst="rect">
            <a:avLst/>
          </a:prstGeom>
          <a:noFill/>
          <a:ln cap="flat" cmpd="sng" w="76200">
            <a:solidFill>
              <a:schemeClr val="accen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7" name="Shape 187"/>
        <p:cNvGrpSpPr/>
        <p:nvPr/>
      </p:nvGrpSpPr>
      <p:grpSpPr>
        <a:xfrm>
          <a:off x="0" y="0"/>
          <a:ext cx="0" cy="0"/>
          <a:chOff x="0" y="0"/>
          <a:chExt cx="0" cy="0"/>
        </a:xfrm>
      </p:grpSpPr>
      <p:sp>
        <p:nvSpPr>
          <p:cNvPr id="188" name="Google Shape;188;p37"/>
          <p:cNvSpPr txBox="1"/>
          <p:nvPr>
            <p:ph type="title"/>
          </p:nvPr>
        </p:nvSpPr>
        <p:spPr>
          <a:xfrm>
            <a:off x="292200" y="226225"/>
            <a:ext cx="8593800" cy="8853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9—3</a:t>
            </a:r>
            <a:r>
              <a:rPr baseline="30000" i="0" lang="en-US" sz="4400" u="none" cap="none" strike="noStrike">
                <a:solidFill>
                  <a:srgbClr val="000000"/>
                </a:solidFill>
                <a:latin typeface="Calibri"/>
                <a:ea typeface="Calibri"/>
                <a:cs typeface="Calibri"/>
                <a:sym typeface="Calibri"/>
              </a:rPr>
              <a:t>rd</a:t>
            </a:r>
            <a:r>
              <a:rPr i="0" lang="en-US" sz="4400" u="none" cap="none" strike="noStrike">
                <a:solidFill>
                  <a:srgbClr val="000000"/>
                </a:solidFill>
                <a:latin typeface="Calibri"/>
                <a:ea typeface="Calibri"/>
                <a:cs typeface="Calibri"/>
                <a:sym typeface="Calibri"/>
              </a:rPr>
              <a:t> Trimester</a:t>
            </a:r>
            <a:endParaRPr>
              <a:solidFill>
                <a:srgbClr val="000000"/>
              </a:solidFill>
              <a:latin typeface="Calibri"/>
              <a:ea typeface="Calibri"/>
              <a:cs typeface="Calibri"/>
              <a:sym typeface="Calibri"/>
            </a:endParaRPr>
          </a:p>
        </p:txBody>
      </p:sp>
      <p:sp>
        <p:nvSpPr>
          <p:cNvPr id="189" name="Google Shape;189;p37"/>
          <p:cNvSpPr txBox="1"/>
          <p:nvPr>
            <p:ph idx="1" type="body"/>
          </p:nvPr>
        </p:nvSpPr>
        <p:spPr>
          <a:xfrm>
            <a:off x="4633875" y="1690200"/>
            <a:ext cx="42522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56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Lightening</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Easier to breath </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Uterus is the size of a small watermelon</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Breasts may leak </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Nesting</a:t>
            </a:r>
            <a:endParaRPr/>
          </a:p>
        </p:txBody>
      </p:sp>
      <p:pic>
        <p:nvPicPr>
          <p:cNvPr id="190" name="Google Shape;190;p37"/>
          <p:cNvPicPr preferRelativeResize="0"/>
          <p:nvPr/>
        </p:nvPicPr>
        <p:blipFill rotWithShape="1">
          <a:blip r:embed="rId3">
            <a:alphaModFix/>
          </a:blip>
          <a:srcRect b="11488" l="66997" r="0" t="0"/>
          <a:stretch/>
        </p:blipFill>
        <p:spPr>
          <a:xfrm>
            <a:off x="1117199" y="1448737"/>
            <a:ext cx="2226500" cy="5013525"/>
          </a:xfrm>
          <a:prstGeom prst="rect">
            <a:avLst/>
          </a:prstGeom>
          <a:noFill/>
          <a:ln cap="flat" cmpd="sng" w="76200">
            <a:solidFill>
              <a:srgbClr val="1155CC"/>
            </a:solidFill>
            <a:prstDash val="solid"/>
            <a:round/>
            <a:headEnd len="sm" w="sm" type="none"/>
            <a:tailEnd len="sm" w="sm" type="none"/>
          </a:ln>
        </p:spPr>
      </p:pic>
      <p:sp>
        <p:nvSpPr>
          <p:cNvPr id="191" name="Google Shape;191;p37"/>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8"/>
          <p:cNvSpPr txBox="1"/>
          <p:nvPr>
            <p:ph type="title"/>
          </p:nvPr>
        </p:nvSpPr>
        <p:spPr>
          <a:xfrm>
            <a:off x="457200" y="277803"/>
            <a:ext cx="8229600" cy="8799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Early Signs Of Pregnancy</a:t>
            </a:r>
            <a:endParaRPr>
              <a:solidFill>
                <a:srgbClr val="000000"/>
              </a:solidFill>
              <a:latin typeface="Calibri"/>
              <a:ea typeface="Calibri"/>
              <a:cs typeface="Calibri"/>
              <a:sym typeface="Calibri"/>
            </a:endParaRPr>
          </a:p>
        </p:txBody>
      </p:sp>
      <p:sp>
        <p:nvSpPr>
          <p:cNvPr id="197" name="Google Shape;197;p38"/>
          <p:cNvSpPr txBox="1"/>
          <p:nvPr>
            <p:ph idx="1" type="body"/>
          </p:nvPr>
        </p:nvSpPr>
        <p:spPr>
          <a:xfrm>
            <a:off x="154700" y="1249000"/>
            <a:ext cx="6170400" cy="5500200"/>
          </a:xfrm>
          <a:prstGeom prst="rect">
            <a:avLst/>
          </a:prstGeom>
          <a:noFill/>
          <a:ln>
            <a:noFill/>
          </a:ln>
        </p:spPr>
        <p:txBody>
          <a:bodyPr anchorCtr="0" anchor="t" bIns="45700" lIns="91425" spcFirstLastPara="1" rIns="91425" wrap="square" tIns="45700">
            <a:noAutofit/>
          </a:bodyPr>
          <a:lstStyle/>
          <a:p>
            <a:pPr indent="-299720" lvl="0" marL="273050" marR="0" rtl="0" algn="l">
              <a:lnSpc>
                <a:spcPct val="100000"/>
              </a:lnSpc>
              <a:spcBef>
                <a:spcPts val="0"/>
              </a:spcBef>
              <a:spcAft>
                <a:spcPts val="0"/>
              </a:spcAft>
              <a:buClr>
                <a:srgbClr val="1155CC"/>
              </a:buClr>
              <a:buSzPts val="2100"/>
              <a:buFont typeface="Arial"/>
              <a:buChar char="➔"/>
            </a:pPr>
            <a:r>
              <a:rPr i="0" lang="en-US" sz="2100" u="none" cap="none" strike="noStrike">
                <a:solidFill>
                  <a:schemeClr val="dk1"/>
                </a:solidFill>
              </a:rPr>
              <a:t>Signs occur within a few weeks of conception.</a:t>
            </a:r>
            <a:endParaRPr sz="2100"/>
          </a:p>
          <a:p>
            <a:pPr indent="-299719" lvl="1" marL="639762" marR="0" rtl="0" algn="l">
              <a:lnSpc>
                <a:spcPct val="100000"/>
              </a:lnSpc>
              <a:spcBef>
                <a:spcPts val="420"/>
              </a:spcBef>
              <a:spcAft>
                <a:spcPts val="0"/>
              </a:spcAft>
              <a:buClr>
                <a:srgbClr val="1155CC"/>
              </a:buClr>
              <a:buSzPts val="2100"/>
              <a:buFont typeface="Arial"/>
              <a:buChar char="◆"/>
            </a:pPr>
            <a:r>
              <a:rPr i="0" lang="en-US" u="none" cap="none" strike="noStrike">
                <a:solidFill>
                  <a:schemeClr val="dk1"/>
                </a:solidFill>
              </a:rPr>
              <a:t>Missed menstrual period (often the first indicator)</a:t>
            </a:r>
            <a:endParaRPr/>
          </a:p>
          <a:p>
            <a:pPr indent="-299719" lvl="1" marL="639762" marR="0" rtl="0" algn="l">
              <a:lnSpc>
                <a:spcPct val="100000"/>
              </a:lnSpc>
              <a:spcBef>
                <a:spcPts val="420"/>
              </a:spcBef>
              <a:spcAft>
                <a:spcPts val="0"/>
              </a:spcAft>
              <a:buClr>
                <a:srgbClr val="1155CC"/>
              </a:buClr>
              <a:buSzPts val="2100"/>
              <a:buFont typeface="Noto Sans Symbols"/>
              <a:buChar char="◆"/>
            </a:pPr>
            <a:r>
              <a:rPr lang="en-US"/>
              <a:t>Bloated, f</a:t>
            </a:r>
            <a:r>
              <a:rPr i="0" lang="en-US" u="none" cap="none" strike="noStrike">
                <a:solidFill>
                  <a:schemeClr val="dk1"/>
                </a:solidFill>
              </a:rPr>
              <a:t>ull feeling or mild ache in lower abdomen</a:t>
            </a:r>
            <a:endParaRPr/>
          </a:p>
          <a:p>
            <a:pPr indent="-299719" lvl="1" marL="639762" marR="0" rtl="0" algn="l">
              <a:lnSpc>
                <a:spcPct val="100000"/>
              </a:lnSpc>
              <a:spcBef>
                <a:spcPts val="420"/>
              </a:spcBef>
              <a:spcAft>
                <a:spcPts val="0"/>
              </a:spcAft>
              <a:buClr>
                <a:srgbClr val="1155CC"/>
              </a:buClr>
              <a:buSzPts val="2100"/>
              <a:buFont typeface="Arial"/>
              <a:buChar char="◆"/>
            </a:pPr>
            <a:r>
              <a:rPr i="0" lang="en-US" u="none" cap="none" strike="noStrike">
                <a:solidFill>
                  <a:schemeClr val="dk1"/>
                </a:solidFill>
              </a:rPr>
              <a:t>Tiredness or faintness</a:t>
            </a:r>
            <a:endParaRPr/>
          </a:p>
          <a:p>
            <a:pPr indent="-299719" lvl="1" marL="639762" marR="0" rtl="0" algn="l">
              <a:lnSpc>
                <a:spcPct val="100000"/>
              </a:lnSpc>
              <a:spcBef>
                <a:spcPts val="420"/>
              </a:spcBef>
              <a:spcAft>
                <a:spcPts val="0"/>
              </a:spcAft>
              <a:buClr>
                <a:srgbClr val="1155CC"/>
              </a:buClr>
              <a:buSzPts val="2100"/>
              <a:buFont typeface="Arial"/>
              <a:buChar char="◆"/>
            </a:pPr>
            <a:r>
              <a:rPr i="0" lang="en-US" u="none" cap="none" strike="noStrike">
                <a:solidFill>
                  <a:schemeClr val="dk1"/>
                </a:solidFill>
              </a:rPr>
              <a:t>A frequent, urgent need to urinate</a:t>
            </a:r>
            <a:endParaRPr/>
          </a:p>
          <a:p>
            <a:pPr indent="-299719" lvl="1" marL="639762" marR="0" rtl="0" algn="l">
              <a:lnSpc>
                <a:spcPct val="100000"/>
              </a:lnSpc>
              <a:spcBef>
                <a:spcPts val="420"/>
              </a:spcBef>
              <a:spcAft>
                <a:spcPts val="0"/>
              </a:spcAft>
              <a:buClr>
                <a:srgbClr val="1155CC"/>
              </a:buClr>
              <a:buSzPts val="2100"/>
              <a:buFont typeface="Noto Sans Symbols"/>
              <a:buChar char="◆"/>
            </a:pPr>
            <a:r>
              <a:rPr lang="en-US"/>
              <a:t>Tender</a:t>
            </a:r>
            <a:r>
              <a:rPr i="0" lang="en-US" u="none" cap="none" strike="noStrike">
                <a:solidFill>
                  <a:schemeClr val="dk1"/>
                </a:solidFill>
              </a:rPr>
              <a:t> breast, causing discomfort or tenderness</a:t>
            </a:r>
            <a:endParaRPr/>
          </a:p>
          <a:p>
            <a:pPr indent="-299719" lvl="1" marL="639762" marR="0" rtl="0" algn="l">
              <a:lnSpc>
                <a:spcPct val="100000"/>
              </a:lnSpc>
              <a:spcBef>
                <a:spcPts val="420"/>
              </a:spcBef>
              <a:spcAft>
                <a:spcPts val="0"/>
              </a:spcAft>
              <a:buClr>
                <a:srgbClr val="1155CC"/>
              </a:buClr>
              <a:buSzPts val="2100"/>
              <a:buFont typeface="Arial"/>
              <a:buChar char="◆"/>
            </a:pPr>
            <a:r>
              <a:rPr i="0" lang="en-US" u="none" cap="none" strike="noStrike">
                <a:solidFill>
                  <a:schemeClr val="dk1"/>
                </a:solidFill>
              </a:rPr>
              <a:t>Nausea or vomiting (usually in the morning)</a:t>
            </a:r>
            <a:endParaRPr/>
          </a:p>
          <a:p>
            <a:pPr indent="-299720" lvl="0" marL="273050" marR="0" rtl="0" algn="l">
              <a:lnSpc>
                <a:spcPct val="100000"/>
              </a:lnSpc>
              <a:spcBef>
                <a:spcPts val="600"/>
              </a:spcBef>
              <a:spcAft>
                <a:spcPts val="0"/>
              </a:spcAft>
              <a:buClr>
                <a:srgbClr val="1155CC"/>
              </a:buClr>
              <a:buSzPts val="2100"/>
              <a:buFont typeface="Noto Sans Symbols"/>
              <a:buChar char="➔"/>
            </a:pPr>
            <a:r>
              <a:rPr i="0" lang="en-US" sz="2100" u="none" cap="none" strike="noStrike">
                <a:solidFill>
                  <a:schemeClr val="dk1"/>
                </a:solidFill>
              </a:rPr>
              <a:t>If a </a:t>
            </a:r>
            <a:r>
              <a:rPr lang="en-US" sz="2100"/>
              <a:t>woman</a:t>
            </a:r>
            <a:r>
              <a:rPr i="0" lang="en-US" sz="2100" u="none" cap="none" strike="noStrike">
                <a:solidFill>
                  <a:schemeClr val="dk1"/>
                </a:solidFill>
              </a:rPr>
              <a:t> believes she is pregnant, she should take a test as soon as possible. </a:t>
            </a:r>
            <a:endParaRPr sz="2100"/>
          </a:p>
        </p:txBody>
      </p:sp>
      <p:pic>
        <p:nvPicPr>
          <p:cNvPr descr="C:\Documents and Settings\cf_haidet\Local Settings\Temporary Internet Files\Content.IE5\I2LOYRE7\MP900321168[1].jpg" id="198" name="Google Shape;198;p38"/>
          <p:cNvPicPr preferRelativeResize="0"/>
          <p:nvPr/>
        </p:nvPicPr>
        <p:blipFill rotWithShape="1">
          <a:blip r:embed="rId3">
            <a:alphaModFix/>
          </a:blip>
          <a:srcRect b="0" l="0" r="0" t="0"/>
          <a:stretch/>
        </p:blipFill>
        <p:spPr>
          <a:xfrm>
            <a:off x="6529050" y="1771238"/>
            <a:ext cx="2363850" cy="3315525"/>
          </a:xfrm>
          <a:prstGeom prst="rect">
            <a:avLst/>
          </a:prstGeom>
          <a:noFill/>
          <a:ln cap="flat" cmpd="sng" w="76200">
            <a:solidFill>
              <a:schemeClr val="accent1"/>
            </a:solidFill>
            <a:prstDash val="solid"/>
            <a:round/>
            <a:headEnd len="sm" w="sm" type="none"/>
            <a:tailEnd len="sm" w="sm" type="none"/>
          </a:ln>
        </p:spPr>
      </p:pic>
      <p:sp>
        <p:nvSpPr>
          <p:cNvPr id="199" name="Google Shape;199;p38"/>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9"/>
          <p:cNvSpPr txBox="1"/>
          <p:nvPr>
            <p:ph type="title"/>
          </p:nvPr>
        </p:nvSpPr>
        <p:spPr>
          <a:xfrm>
            <a:off x="457200" y="277804"/>
            <a:ext cx="8229600" cy="7476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Calculating Due Date</a:t>
            </a:r>
            <a:endParaRPr>
              <a:solidFill>
                <a:srgbClr val="000000"/>
              </a:solidFill>
              <a:latin typeface="Calibri"/>
              <a:ea typeface="Calibri"/>
              <a:cs typeface="Calibri"/>
              <a:sym typeface="Calibri"/>
            </a:endParaRPr>
          </a:p>
        </p:txBody>
      </p:sp>
      <p:sp>
        <p:nvSpPr>
          <p:cNvPr id="205" name="Google Shape;205;p39"/>
          <p:cNvSpPr txBox="1"/>
          <p:nvPr>
            <p:ph idx="1" type="body"/>
          </p:nvPr>
        </p:nvSpPr>
        <p:spPr>
          <a:xfrm>
            <a:off x="142050" y="1096800"/>
            <a:ext cx="8544600" cy="1512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1155CC"/>
              </a:buClr>
              <a:buSzPts val="2400"/>
              <a:buChar char="➔"/>
            </a:pPr>
            <a:r>
              <a:rPr lang="en-US" sz="2400"/>
              <a:t>First day of last period</a:t>
            </a:r>
            <a:endParaRPr/>
          </a:p>
          <a:p>
            <a:pPr indent="-381000" lvl="0" marL="457200" marR="0" rtl="0" algn="l">
              <a:lnSpc>
                <a:spcPct val="100000"/>
              </a:lnSpc>
              <a:spcBef>
                <a:spcPts val="0"/>
              </a:spcBef>
              <a:spcAft>
                <a:spcPts val="0"/>
              </a:spcAft>
              <a:buClr>
                <a:srgbClr val="1155CC"/>
              </a:buClr>
              <a:buSzPts val="2400"/>
              <a:buChar char="➔"/>
            </a:pPr>
            <a:r>
              <a:rPr lang="en-US" sz="2400"/>
              <a:t>Count back 3 months</a:t>
            </a:r>
            <a:endParaRPr/>
          </a:p>
          <a:p>
            <a:pPr indent="-381000" lvl="0" marL="457200" marR="0" rtl="0" algn="l">
              <a:lnSpc>
                <a:spcPct val="100000"/>
              </a:lnSpc>
              <a:spcBef>
                <a:spcPts val="0"/>
              </a:spcBef>
              <a:spcAft>
                <a:spcPts val="0"/>
              </a:spcAft>
              <a:buClr>
                <a:srgbClr val="1155CC"/>
              </a:buClr>
              <a:buSzPts val="2400"/>
              <a:buChar char="➔"/>
            </a:pPr>
            <a:r>
              <a:rPr lang="en-US" sz="2400"/>
              <a:t>Add one week</a:t>
            </a:r>
            <a:endParaRPr sz="2100"/>
          </a:p>
          <a:p>
            <a:pPr indent="0" lvl="0" marL="0" marR="0" rtl="0" algn="l">
              <a:lnSpc>
                <a:spcPct val="100000"/>
              </a:lnSpc>
              <a:spcBef>
                <a:spcPts val="420"/>
              </a:spcBef>
              <a:spcAft>
                <a:spcPts val="0"/>
              </a:spcAft>
              <a:buNone/>
            </a:pPr>
            <a:r>
              <a:rPr i="0" lang="en-US" sz="2100" u="none" cap="none" strike="noStrike">
                <a:solidFill>
                  <a:schemeClr val="dk1"/>
                </a:solidFill>
              </a:rPr>
              <a:t>The baby can be born 2 weeks before or after expected date.</a:t>
            </a:r>
            <a:endParaRPr sz="2100"/>
          </a:p>
        </p:txBody>
      </p:sp>
      <p:pic>
        <p:nvPicPr>
          <p:cNvPr id="206" name="Google Shape;206;p39"/>
          <p:cNvPicPr preferRelativeResize="0"/>
          <p:nvPr/>
        </p:nvPicPr>
        <p:blipFill>
          <a:blip r:embed="rId3">
            <a:alphaModFix/>
          </a:blip>
          <a:stretch>
            <a:fillRect/>
          </a:stretch>
        </p:blipFill>
        <p:spPr>
          <a:xfrm>
            <a:off x="2975718" y="2609700"/>
            <a:ext cx="5473930" cy="4105475"/>
          </a:xfrm>
          <a:prstGeom prst="rect">
            <a:avLst/>
          </a:prstGeom>
          <a:noFill/>
          <a:ln>
            <a:noFill/>
          </a:ln>
        </p:spPr>
      </p:pic>
      <p:sp>
        <p:nvSpPr>
          <p:cNvPr id="207" name="Google Shape;207;p39"/>
          <p:cNvSpPr txBox="1"/>
          <p:nvPr/>
        </p:nvSpPr>
        <p:spPr>
          <a:xfrm>
            <a:off x="1033750" y="4273650"/>
            <a:ext cx="72615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9"/>
          <p:cNvSpPr txBox="1"/>
          <p:nvPr/>
        </p:nvSpPr>
        <p:spPr>
          <a:xfrm>
            <a:off x="142050" y="2681100"/>
            <a:ext cx="2532900" cy="3965700"/>
          </a:xfrm>
          <a:prstGeom prst="rect">
            <a:avLst/>
          </a:prstGeom>
          <a:noFill/>
          <a:ln>
            <a:noFill/>
          </a:ln>
        </p:spPr>
        <p:txBody>
          <a:bodyPr anchorCtr="0" anchor="ctr" bIns="91425" lIns="91425" spcFirstLastPara="1" rIns="91425" wrap="square" tIns="91425">
            <a:noAutofit/>
          </a:bodyPr>
          <a:lstStyle/>
          <a:p>
            <a:pPr indent="0" lvl="0" marL="457200" rtl="0" algn="l">
              <a:spcBef>
                <a:spcPts val="420"/>
              </a:spcBef>
              <a:spcAft>
                <a:spcPts val="0"/>
              </a:spcAft>
              <a:buNone/>
            </a:pPr>
            <a:r>
              <a:rPr lang="en-US" sz="1800">
                <a:solidFill>
                  <a:schemeClr val="dk1"/>
                </a:solidFill>
              </a:rPr>
              <a:t>For example, if your last period began on August 8, then you could count back three months to May 8. If you add seven days, you'd get May 15. Your due date would then be next May 15.</a:t>
            </a:r>
            <a:endParaRPr sz="1800">
              <a:solidFill>
                <a:schemeClr val="dk1"/>
              </a:solidFill>
            </a:endParaRPr>
          </a:p>
        </p:txBody>
      </p:sp>
      <p:sp>
        <p:nvSpPr>
          <p:cNvPr id="209" name="Google Shape;209;p39"/>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40"/>
          <p:cNvPicPr preferRelativeResize="0"/>
          <p:nvPr/>
        </p:nvPicPr>
        <p:blipFill rotWithShape="1">
          <a:blip r:embed="rId3">
            <a:alphaModFix/>
          </a:blip>
          <a:srcRect b="0" l="0" r="0" t="0"/>
          <a:stretch/>
        </p:blipFill>
        <p:spPr>
          <a:xfrm>
            <a:off x="206250" y="1409400"/>
            <a:ext cx="3695426" cy="5115774"/>
          </a:xfrm>
          <a:prstGeom prst="rect">
            <a:avLst/>
          </a:prstGeom>
          <a:noFill/>
          <a:ln>
            <a:noFill/>
          </a:ln>
        </p:spPr>
      </p:pic>
      <p:sp>
        <p:nvSpPr>
          <p:cNvPr id="215" name="Google Shape;215;p40"/>
          <p:cNvSpPr txBox="1"/>
          <p:nvPr>
            <p:ph type="title"/>
          </p:nvPr>
        </p:nvSpPr>
        <p:spPr>
          <a:xfrm>
            <a:off x="457200" y="277803"/>
            <a:ext cx="8229600" cy="8166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Medical Care</a:t>
            </a:r>
            <a:endParaRPr>
              <a:solidFill>
                <a:srgbClr val="000000"/>
              </a:solidFill>
              <a:latin typeface="Calibri"/>
              <a:ea typeface="Calibri"/>
              <a:cs typeface="Calibri"/>
              <a:sym typeface="Calibri"/>
            </a:endParaRPr>
          </a:p>
        </p:txBody>
      </p:sp>
      <p:sp>
        <p:nvSpPr>
          <p:cNvPr id="216" name="Google Shape;216;p40"/>
          <p:cNvSpPr txBox="1"/>
          <p:nvPr>
            <p:ph idx="1" type="body"/>
          </p:nvPr>
        </p:nvSpPr>
        <p:spPr>
          <a:xfrm>
            <a:off x="3334150" y="1409400"/>
            <a:ext cx="5762400" cy="5448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1155CC"/>
              </a:buClr>
              <a:buSzPts val="2400"/>
              <a:buChar char="➔"/>
            </a:pPr>
            <a:r>
              <a:rPr i="0" lang="en-US" sz="2400" u="none" cap="none" strike="noStrike">
                <a:solidFill>
                  <a:schemeClr val="dk1"/>
                </a:solidFill>
              </a:rPr>
              <a:t>Once pregnancy is determined, go to a health care provider.</a:t>
            </a:r>
            <a:endParaRPr/>
          </a:p>
          <a:p>
            <a:pPr indent="-381000" lvl="0" marL="457200" marR="0" rtl="0" algn="l">
              <a:lnSpc>
                <a:spcPct val="100000"/>
              </a:lnSpc>
              <a:spcBef>
                <a:spcPts val="0"/>
              </a:spcBef>
              <a:spcAft>
                <a:spcPts val="0"/>
              </a:spcAft>
              <a:buClr>
                <a:srgbClr val="1155CC"/>
              </a:buClr>
              <a:buSzPts val="2400"/>
              <a:buChar char="➔"/>
            </a:pPr>
            <a:r>
              <a:rPr b="1" i="0" lang="en-US" sz="2400" u="sng" cap="none" strike="noStrike">
                <a:solidFill>
                  <a:schemeClr val="dk1"/>
                </a:solidFill>
              </a:rPr>
              <a:t>Obstetrician-</a:t>
            </a:r>
            <a:r>
              <a:rPr i="0" lang="en-US" sz="2400" u="none" cap="none" strike="noStrike">
                <a:solidFill>
                  <a:schemeClr val="dk1"/>
                </a:solidFill>
              </a:rPr>
              <a:t> a doctor who specializes in pregnancy and childbirth.</a:t>
            </a:r>
            <a:endParaRPr/>
          </a:p>
          <a:p>
            <a:pPr indent="-381000" lvl="0" marL="457200" marR="0" rtl="0" algn="l">
              <a:lnSpc>
                <a:spcPct val="100000"/>
              </a:lnSpc>
              <a:spcBef>
                <a:spcPts val="0"/>
              </a:spcBef>
              <a:spcAft>
                <a:spcPts val="0"/>
              </a:spcAft>
              <a:buClr>
                <a:srgbClr val="1155CC"/>
              </a:buClr>
              <a:buSzPts val="2400"/>
              <a:buChar char="➔"/>
            </a:pPr>
            <a:r>
              <a:rPr b="1" i="0" lang="en-US" sz="2400" u="sng" cap="none" strike="noStrike">
                <a:solidFill>
                  <a:schemeClr val="dk1"/>
                </a:solidFill>
              </a:rPr>
              <a:t>1</a:t>
            </a:r>
            <a:r>
              <a:rPr b="1" baseline="30000" i="0" lang="en-US" sz="2400" u="sng" cap="none" strike="noStrike">
                <a:solidFill>
                  <a:schemeClr val="dk1"/>
                </a:solidFill>
              </a:rPr>
              <a:t>st</a:t>
            </a:r>
            <a:r>
              <a:rPr b="1" i="0" lang="en-US" sz="2400" u="sng" cap="none" strike="noStrike">
                <a:solidFill>
                  <a:schemeClr val="dk1"/>
                </a:solidFill>
              </a:rPr>
              <a:t> Exam:</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Check your health and medical history</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Analyze urine for signs of infection or diabetes</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Blood test for</a:t>
            </a:r>
            <a:r>
              <a:rPr i="0" lang="en-US" sz="2100" u="sng" cap="none" strike="noStrike">
                <a:solidFill>
                  <a:schemeClr val="dk1"/>
                </a:solidFill>
              </a:rPr>
              <a:t> </a:t>
            </a:r>
            <a:r>
              <a:rPr b="1" i="0" lang="en-US" sz="2100" u="sng" cap="none" strike="noStrike">
                <a:solidFill>
                  <a:schemeClr val="dk1"/>
                </a:solidFill>
              </a:rPr>
              <a:t>Anemia </a:t>
            </a:r>
            <a:endParaRPr b="1" i="0" sz="2100" u="none" cap="none" strike="noStrike">
              <a:solidFill>
                <a:schemeClr val="dk1"/>
              </a:solidFill>
            </a:endParaRPr>
          </a:p>
          <a:p>
            <a:pPr indent="-342900" lvl="2" marL="1371600" marR="0" rtl="0" algn="l">
              <a:lnSpc>
                <a:spcPct val="100000"/>
              </a:lnSpc>
              <a:spcBef>
                <a:spcPts val="0"/>
              </a:spcBef>
              <a:spcAft>
                <a:spcPts val="0"/>
              </a:spcAft>
              <a:buClr>
                <a:srgbClr val="1155CC"/>
              </a:buClr>
              <a:buSzPts val="1800"/>
              <a:buFont typeface="Arial"/>
              <a:buChar char="●"/>
            </a:pPr>
            <a:r>
              <a:rPr b="1" i="0" lang="en-US" sz="1800" u="none" cap="none" strike="noStrike">
                <a:solidFill>
                  <a:schemeClr val="dk1"/>
                </a:solidFill>
                <a:latin typeface="Arial"/>
                <a:ea typeface="Arial"/>
                <a:cs typeface="Arial"/>
                <a:sym typeface="Arial"/>
              </a:rPr>
              <a:t>A condition that results from not having enough red blood cells.</a:t>
            </a:r>
            <a:endParaRPr>
              <a:latin typeface="Arial"/>
              <a:ea typeface="Arial"/>
              <a:cs typeface="Arial"/>
              <a:sym typeface="Arial"/>
            </a:endParaRPr>
          </a:p>
          <a:p>
            <a:pPr indent="-342900" lvl="2" marL="1371600" marR="0" rtl="0" algn="l">
              <a:lnSpc>
                <a:spcPct val="100000"/>
              </a:lnSpc>
              <a:spcBef>
                <a:spcPts val="0"/>
              </a:spcBef>
              <a:spcAft>
                <a:spcPts val="0"/>
              </a:spcAft>
              <a:buClr>
                <a:srgbClr val="1155CC"/>
              </a:buClr>
              <a:buSzPts val="1800"/>
              <a:buFont typeface="Arial"/>
              <a:buChar char="●"/>
            </a:pPr>
            <a:r>
              <a:rPr b="1" i="0" lang="en-US" sz="1800" u="sng" cap="none" strike="noStrike">
                <a:solidFill>
                  <a:schemeClr val="dk1"/>
                </a:solidFill>
                <a:latin typeface="Arial"/>
                <a:ea typeface="Arial"/>
                <a:cs typeface="Arial"/>
                <a:sym typeface="Arial"/>
              </a:rPr>
              <a:t>Symptoms:</a:t>
            </a:r>
            <a:r>
              <a:rPr i="0" lang="en-US" sz="1800" u="none" cap="none" strike="noStrike">
                <a:solidFill>
                  <a:schemeClr val="dk1"/>
                </a:solidFill>
                <a:latin typeface="Arial"/>
                <a:ea typeface="Arial"/>
                <a:cs typeface="Arial"/>
                <a:sym typeface="Arial"/>
              </a:rPr>
              <a:t>  fatigue, shortness of breath, rapid heartbeat, and feeling cold and weak.</a:t>
            </a:r>
            <a:endParaRPr>
              <a:latin typeface="Arial"/>
              <a:ea typeface="Arial"/>
              <a:cs typeface="Arial"/>
              <a:sym typeface="Arial"/>
            </a:endParaRPr>
          </a:p>
        </p:txBody>
      </p:sp>
      <p:sp>
        <p:nvSpPr>
          <p:cNvPr id="217" name="Google Shape;217;p40"/>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41"/>
          <p:cNvSpPr txBox="1"/>
          <p:nvPr>
            <p:ph type="title"/>
          </p:nvPr>
        </p:nvSpPr>
        <p:spPr>
          <a:xfrm>
            <a:off x="457200" y="277804"/>
            <a:ext cx="8229600" cy="7821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The First Exam</a:t>
            </a:r>
            <a:endParaRPr>
              <a:solidFill>
                <a:srgbClr val="000000"/>
              </a:solidFill>
              <a:latin typeface="Calibri"/>
              <a:ea typeface="Calibri"/>
              <a:cs typeface="Calibri"/>
              <a:sym typeface="Calibri"/>
            </a:endParaRPr>
          </a:p>
        </p:txBody>
      </p:sp>
      <p:sp>
        <p:nvSpPr>
          <p:cNvPr id="223" name="Google Shape;223;p41"/>
          <p:cNvSpPr txBox="1"/>
          <p:nvPr>
            <p:ph idx="1" type="body"/>
          </p:nvPr>
        </p:nvSpPr>
        <p:spPr>
          <a:xfrm>
            <a:off x="457200" y="1231800"/>
            <a:ext cx="5214900" cy="5253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1155CC"/>
              </a:buClr>
              <a:buSzPts val="2400"/>
              <a:buChar char="➔"/>
            </a:pPr>
            <a:r>
              <a:rPr b="1" i="0" lang="en-US" sz="2400" u="none" cap="none" strike="noStrike">
                <a:solidFill>
                  <a:schemeClr val="dk1"/>
                </a:solidFill>
              </a:rPr>
              <a:t>Rh Factor- </a:t>
            </a:r>
            <a:r>
              <a:rPr i="0" lang="en-US" sz="2400" u="none" cap="none" strike="noStrike">
                <a:solidFill>
                  <a:schemeClr val="dk1"/>
                </a:solidFill>
              </a:rPr>
              <a:t>certain protein </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Determined genetically (done by a blood test)</a:t>
            </a:r>
            <a:endParaRPr/>
          </a:p>
          <a:p>
            <a:pPr indent="-361950" lvl="1" marL="914400" marR="0" rtl="0" algn="l">
              <a:lnSpc>
                <a:spcPct val="100000"/>
              </a:lnSpc>
              <a:spcBef>
                <a:spcPts val="0"/>
              </a:spcBef>
              <a:spcAft>
                <a:spcPts val="0"/>
              </a:spcAft>
              <a:buClr>
                <a:srgbClr val="1155CC"/>
              </a:buClr>
              <a:buSzPts val="2100"/>
              <a:buChar char="◆"/>
            </a:pPr>
            <a:r>
              <a:rPr lang="en-US" sz="2100"/>
              <a:t>If mother’s blood is Rh negative and fetus is Rh positive mom’s blood could produce proteins called Rh Antibodies.</a:t>
            </a:r>
            <a:endParaRPr/>
          </a:p>
          <a:p>
            <a:pPr indent="-342900" lvl="2" marL="1371600" marR="0" rtl="0" algn="l">
              <a:lnSpc>
                <a:spcPct val="100000"/>
              </a:lnSpc>
              <a:spcBef>
                <a:spcPts val="0"/>
              </a:spcBef>
              <a:spcAft>
                <a:spcPts val="0"/>
              </a:spcAft>
              <a:buClr>
                <a:srgbClr val="1155CC"/>
              </a:buClr>
              <a:buSzPts val="1800"/>
              <a:buFont typeface="Arial"/>
              <a:buChar char="●"/>
            </a:pPr>
            <a:r>
              <a:rPr i="0" lang="en-US" sz="1800" u="none" cap="none" strike="noStrike">
                <a:solidFill>
                  <a:schemeClr val="dk1"/>
                </a:solidFill>
                <a:latin typeface="Arial"/>
                <a:ea typeface="Arial"/>
                <a:cs typeface="Arial"/>
                <a:sym typeface="Arial"/>
              </a:rPr>
              <a:t>Does not affect first pregnancy, but </a:t>
            </a:r>
            <a:r>
              <a:rPr lang="en-US" sz="1800">
                <a:latin typeface="Arial"/>
                <a:ea typeface="Arial"/>
                <a:cs typeface="Arial"/>
                <a:sym typeface="Arial"/>
              </a:rPr>
              <a:t>the antibodies can damage the next fetus’ red blood cells</a:t>
            </a:r>
            <a:endParaRPr sz="1800">
              <a:latin typeface="Arial"/>
              <a:ea typeface="Arial"/>
              <a:cs typeface="Arial"/>
              <a:sym typeface="Arial"/>
            </a:endParaRPr>
          </a:p>
          <a:p>
            <a:pPr indent="-342900" lvl="2" marL="1371600" marR="0" rtl="0" algn="l">
              <a:lnSpc>
                <a:spcPct val="100000"/>
              </a:lnSpc>
              <a:spcBef>
                <a:spcPts val="0"/>
              </a:spcBef>
              <a:spcAft>
                <a:spcPts val="0"/>
              </a:spcAft>
              <a:buClr>
                <a:srgbClr val="1155CC"/>
              </a:buClr>
              <a:buSzPts val="1800"/>
              <a:buFont typeface="Arial"/>
              <a:buChar char="●"/>
            </a:pPr>
            <a:r>
              <a:rPr b="1" i="0" lang="en-US" sz="1800" u="sng" cap="none" strike="noStrike">
                <a:solidFill>
                  <a:schemeClr val="dk1"/>
                </a:solidFill>
                <a:latin typeface="Arial"/>
                <a:ea typeface="Arial"/>
                <a:cs typeface="Arial"/>
                <a:sym typeface="Arial"/>
              </a:rPr>
              <a:t>Prevention-</a:t>
            </a:r>
            <a:r>
              <a:rPr b="1" i="0" lang="en-US" sz="1800" u="none" cap="none" strike="noStrike">
                <a:solidFill>
                  <a:schemeClr val="dk1"/>
                </a:solidFill>
                <a:latin typeface="Arial"/>
                <a:ea typeface="Arial"/>
                <a:cs typeface="Arial"/>
                <a:sym typeface="Arial"/>
              </a:rPr>
              <a:t> </a:t>
            </a:r>
            <a:r>
              <a:rPr i="0" lang="en-US" sz="1800" u="none" cap="none" strike="noStrike">
                <a:solidFill>
                  <a:schemeClr val="dk1"/>
                </a:solidFill>
                <a:latin typeface="Arial"/>
                <a:ea typeface="Arial"/>
                <a:cs typeface="Arial"/>
                <a:sym typeface="Arial"/>
              </a:rPr>
              <a:t>receive injection that will prevent the antibodies from forming. </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Char char="➔"/>
            </a:pPr>
            <a:r>
              <a:rPr i="0" lang="en-US" sz="2400" u="none" cap="none" strike="noStrike">
                <a:solidFill>
                  <a:schemeClr val="dk1"/>
                </a:solidFill>
              </a:rPr>
              <a:t>Check woman’s immunity to rubella</a:t>
            </a:r>
            <a:endParaRPr/>
          </a:p>
          <a:p>
            <a:pPr indent="-166370" lvl="0" marL="273050" marR="0" rtl="0" algn="l">
              <a:spcBef>
                <a:spcPts val="600"/>
              </a:spcBef>
              <a:spcAft>
                <a:spcPts val="0"/>
              </a:spcAft>
              <a:buClr>
                <a:schemeClr val="accent1"/>
              </a:buClr>
              <a:buSzPts val="1680"/>
              <a:buFont typeface="Noto Sans Symbols"/>
              <a:buNone/>
            </a:pPr>
            <a:r>
              <a:t/>
            </a:r>
            <a:endParaRPr b="0" i="0" sz="2400" u="none">
              <a:solidFill>
                <a:schemeClr val="dk1"/>
              </a:solidFill>
              <a:latin typeface="Century Schoolbook"/>
              <a:ea typeface="Century Schoolbook"/>
              <a:cs typeface="Century Schoolbook"/>
              <a:sym typeface="Century Schoolbook"/>
            </a:endParaRPr>
          </a:p>
        </p:txBody>
      </p:sp>
      <p:pic>
        <p:nvPicPr>
          <p:cNvPr id="224" name="Google Shape;224;p41"/>
          <p:cNvPicPr preferRelativeResize="0"/>
          <p:nvPr/>
        </p:nvPicPr>
        <p:blipFill>
          <a:blip r:embed="rId3">
            <a:alphaModFix/>
          </a:blip>
          <a:stretch>
            <a:fillRect/>
          </a:stretch>
        </p:blipFill>
        <p:spPr>
          <a:xfrm>
            <a:off x="5909255" y="1854250"/>
            <a:ext cx="3113775" cy="2066800"/>
          </a:xfrm>
          <a:prstGeom prst="rect">
            <a:avLst/>
          </a:prstGeom>
          <a:noFill/>
          <a:ln cap="flat" cmpd="sng" w="76200">
            <a:solidFill>
              <a:srgbClr val="1155CC"/>
            </a:solidFill>
            <a:prstDash val="solid"/>
            <a:round/>
            <a:headEnd len="sm" w="sm" type="none"/>
            <a:tailEnd len="sm" w="sm" type="none"/>
          </a:ln>
        </p:spPr>
      </p:pic>
      <p:sp>
        <p:nvSpPr>
          <p:cNvPr id="225" name="Google Shape;225;p41"/>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2"/>
          <p:cNvSpPr txBox="1"/>
          <p:nvPr>
            <p:ph type="title"/>
          </p:nvPr>
        </p:nvSpPr>
        <p:spPr>
          <a:xfrm>
            <a:off x="457200" y="277812"/>
            <a:ext cx="8229600" cy="11397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Medical Care</a:t>
            </a:r>
            <a:endParaRPr>
              <a:solidFill>
                <a:srgbClr val="000000"/>
              </a:solidFill>
              <a:latin typeface="Calibri"/>
              <a:ea typeface="Calibri"/>
              <a:cs typeface="Calibri"/>
              <a:sym typeface="Calibri"/>
            </a:endParaRPr>
          </a:p>
        </p:txBody>
      </p:sp>
      <p:sp>
        <p:nvSpPr>
          <p:cNvPr id="231" name="Google Shape;231;p42"/>
          <p:cNvSpPr txBox="1"/>
          <p:nvPr>
            <p:ph idx="1" type="body"/>
          </p:nvPr>
        </p:nvSpPr>
        <p:spPr>
          <a:xfrm>
            <a:off x="457200" y="1600200"/>
            <a:ext cx="6761700" cy="5028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1155CC"/>
              </a:buClr>
              <a:buSzPts val="2400"/>
              <a:buChar char="➔"/>
            </a:pPr>
            <a:r>
              <a:rPr i="0" lang="en-US" sz="2400" u="none">
                <a:solidFill>
                  <a:schemeClr val="dk1"/>
                </a:solidFill>
              </a:rPr>
              <a:t>Periodic  checkups (prenatal visits) </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1</a:t>
            </a:r>
            <a:r>
              <a:rPr baseline="30000" i="0" lang="en-US" sz="2100" u="none" cap="none" strike="noStrike">
                <a:solidFill>
                  <a:schemeClr val="dk1"/>
                </a:solidFill>
              </a:rPr>
              <a:t>st</a:t>
            </a:r>
            <a:r>
              <a:rPr i="0" lang="en-US" sz="2100" u="none" cap="none" strike="noStrike">
                <a:solidFill>
                  <a:schemeClr val="dk1"/>
                </a:solidFill>
              </a:rPr>
              <a:t> to 6</a:t>
            </a:r>
            <a:r>
              <a:rPr baseline="30000" i="0" lang="en-US" sz="2100" u="none" cap="none" strike="noStrike">
                <a:solidFill>
                  <a:schemeClr val="dk1"/>
                </a:solidFill>
              </a:rPr>
              <a:t>th</a:t>
            </a:r>
            <a:r>
              <a:rPr i="0" lang="en-US" sz="2100" u="none" cap="none" strike="noStrike">
                <a:solidFill>
                  <a:schemeClr val="dk1"/>
                </a:solidFill>
              </a:rPr>
              <a:t> month- once a month</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7</a:t>
            </a:r>
            <a:r>
              <a:rPr baseline="30000" i="0" lang="en-US" sz="2100" u="none" cap="none" strike="noStrike">
                <a:solidFill>
                  <a:schemeClr val="dk1"/>
                </a:solidFill>
              </a:rPr>
              <a:t>th</a:t>
            </a:r>
            <a:r>
              <a:rPr i="0" lang="en-US" sz="2100" u="none" cap="none" strike="noStrike">
                <a:solidFill>
                  <a:schemeClr val="dk1"/>
                </a:solidFill>
              </a:rPr>
              <a:t> to 8</a:t>
            </a:r>
            <a:r>
              <a:rPr baseline="30000" i="0" lang="en-US" sz="2100" u="none" cap="none" strike="noStrike">
                <a:solidFill>
                  <a:schemeClr val="dk1"/>
                </a:solidFill>
              </a:rPr>
              <a:t>th</a:t>
            </a:r>
            <a:r>
              <a:rPr i="0" lang="en-US" sz="2100" u="none" cap="none" strike="noStrike">
                <a:solidFill>
                  <a:schemeClr val="dk1"/>
                </a:solidFill>
              </a:rPr>
              <a:t> month- twice a month</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Final month- every week</a:t>
            </a:r>
            <a:endParaRPr/>
          </a:p>
          <a:p>
            <a:pPr indent="-381000" lvl="0" marL="457200" marR="0" rtl="0" algn="l">
              <a:lnSpc>
                <a:spcPct val="100000"/>
              </a:lnSpc>
              <a:spcBef>
                <a:spcPts val="0"/>
              </a:spcBef>
              <a:spcAft>
                <a:spcPts val="0"/>
              </a:spcAft>
              <a:buClr>
                <a:srgbClr val="1155CC"/>
              </a:buClr>
              <a:buSzPts val="2400"/>
              <a:buChar char="➔"/>
            </a:pPr>
            <a:r>
              <a:rPr i="0" lang="en-US" sz="2400" u="none">
                <a:solidFill>
                  <a:schemeClr val="dk1"/>
                </a:solidFill>
              </a:rPr>
              <a:t>24</a:t>
            </a:r>
            <a:r>
              <a:rPr baseline="30000" i="0" lang="en-US" sz="2400" u="none">
                <a:solidFill>
                  <a:schemeClr val="dk1"/>
                </a:solidFill>
              </a:rPr>
              <a:t>th</a:t>
            </a:r>
            <a:r>
              <a:rPr i="0" lang="en-US" sz="2400" u="none">
                <a:solidFill>
                  <a:schemeClr val="dk1"/>
                </a:solidFill>
              </a:rPr>
              <a:t> to 28</a:t>
            </a:r>
            <a:r>
              <a:rPr baseline="30000" i="0" lang="en-US" sz="2400" u="none">
                <a:solidFill>
                  <a:schemeClr val="dk1"/>
                </a:solidFill>
              </a:rPr>
              <a:t>th</a:t>
            </a:r>
            <a:r>
              <a:rPr i="0" lang="en-US" sz="2400" u="none">
                <a:solidFill>
                  <a:schemeClr val="dk1"/>
                </a:solidFill>
              </a:rPr>
              <a:t> week of pregnancy, most women take a glucose tolerance test to determine:</a:t>
            </a:r>
            <a:endParaRPr/>
          </a:p>
          <a:p>
            <a:pPr indent="-361950" lvl="1" marL="914400" marR="0" rtl="0" algn="l">
              <a:lnSpc>
                <a:spcPct val="100000"/>
              </a:lnSpc>
              <a:spcBef>
                <a:spcPts val="0"/>
              </a:spcBef>
              <a:spcAft>
                <a:spcPts val="0"/>
              </a:spcAft>
              <a:buClr>
                <a:srgbClr val="1155CC"/>
              </a:buClr>
              <a:buSzPts val="2100"/>
              <a:buChar char="◆"/>
            </a:pPr>
            <a:r>
              <a:rPr b="1" i="0" lang="en-US" sz="2100" u="sng" cap="none" strike="noStrike">
                <a:solidFill>
                  <a:schemeClr val="dk1"/>
                </a:solidFill>
              </a:rPr>
              <a:t>Gestational Diabetes- </a:t>
            </a:r>
            <a:r>
              <a:rPr i="0" lang="en-US" sz="2100" u="none" cap="none" strike="noStrike">
                <a:solidFill>
                  <a:schemeClr val="dk1"/>
                </a:solidFill>
              </a:rPr>
              <a:t>a form of diabetes that only occurs during pregnancy.</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If left untreated, the baby will be heavier than normal.</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Goes away after the baby is born</a:t>
            </a:r>
            <a:endParaRPr/>
          </a:p>
          <a:p>
            <a:pPr indent="-361950" lvl="1" marL="914400" marR="0" rtl="0" algn="l">
              <a:lnSpc>
                <a:spcPct val="100000"/>
              </a:lnSpc>
              <a:spcBef>
                <a:spcPts val="0"/>
              </a:spcBef>
              <a:spcAft>
                <a:spcPts val="0"/>
              </a:spcAft>
              <a:buClr>
                <a:srgbClr val="1155CC"/>
              </a:buClr>
              <a:buSzPts val="2100"/>
              <a:buChar char="◆"/>
            </a:pPr>
            <a:r>
              <a:rPr i="0" lang="en-US" sz="2100" u="none" cap="none" strike="noStrike">
                <a:solidFill>
                  <a:schemeClr val="dk1"/>
                </a:solidFill>
              </a:rPr>
              <a:t>Can be controlled through a special diet and medication. </a:t>
            </a:r>
            <a:endParaRPr/>
          </a:p>
          <a:p>
            <a:pPr indent="-179705" lvl="0" marL="273050" marR="0" rtl="0" algn="l">
              <a:spcBef>
                <a:spcPts val="600"/>
              </a:spcBef>
              <a:spcAft>
                <a:spcPts val="0"/>
              </a:spcAft>
              <a:buClr>
                <a:schemeClr val="accent1"/>
              </a:buClr>
              <a:buSzPts val="1470"/>
              <a:buFont typeface="Noto Sans Symbols"/>
              <a:buNone/>
            </a:pPr>
            <a:r>
              <a:t/>
            </a:r>
            <a:endParaRPr b="0" i="0" sz="2100" u="none" cap="none" strike="noStrike">
              <a:solidFill>
                <a:schemeClr val="dk1"/>
              </a:solidFill>
              <a:latin typeface="Century Schoolbook"/>
              <a:ea typeface="Century Schoolbook"/>
              <a:cs typeface="Century Schoolbook"/>
              <a:sym typeface="Century Schoolbook"/>
            </a:endParaRPr>
          </a:p>
        </p:txBody>
      </p:sp>
      <p:pic>
        <p:nvPicPr>
          <p:cNvPr descr="C:\Documents and Settings\cf_haidet\Local Settings\Temporary Internet Files\Content.IE5\K3GRSRQJ\MP900182791[1].jpg" id="232" name="Google Shape;232;p42"/>
          <p:cNvPicPr preferRelativeResize="0"/>
          <p:nvPr/>
        </p:nvPicPr>
        <p:blipFill rotWithShape="1">
          <a:blip r:embed="rId3">
            <a:alphaModFix/>
          </a:blip>
          <a:srcRect b="0" l="0" r="0" t="0"/>
          <a:stretch/>
        </p:blipFill>
        <p:spPr>
          <a:xfrm>
            <a:off x="6961125" y="180825"/>
            <a:ext cx="2096950" cy="3159550"/>
          </a:xfrm>
          <a:prstGeom prst="rect">
            <a:avLst/>
          </a:prstGeom>
          <a:noFill/>
          <a:ln cap="flat" cmpd="sng" w="76200">
            <a:solidFill>
              <a:srgbClr val="1155CC"/>
            </a:solidFill>
            <a:prstDash val="solid"/>
            <a:round/>
            <a:headEnd len="sm" w="sm" type="none"/>
            <a:tailEnd len="sm" w="sm" type="none"/>
          </a:ln>
        </p:spPr>
      </p:pic>
      <p:sp>
        <p:nvSpPr>
          <p:cNvPr id="233" name="Google Shape;233;p42"/>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3"/>
          <p:cNvSpPr/>
          <p:nvPr/>
        </p:nvSpPr>
        <p:spPr>
          <a:xfrm>
            <a:off x="154700" y="538125"/>
            <a:ext cx="8817300" cy="7257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43"/>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Tests During Pregnancy</a:t>
            </a:r>
            <a:endParaRPr b="0" i="0" sz="4400" u="none" cap="none" strike="noStrike">
              <a:solidFill>
                <a:schemeClr val="dk1"/>
              </a:solidFill>
              <a:latin typeface="Calibri"/>
              <a:ea typeface="Calibri"/>
              <a:cs typeface="Calibri"/>
              <a:sym typeface="Calibri"/>
            </a:endParaRPr>
          </a:p>
        </p:txBody>
      </p:sp>
      <p:pic>
        <p:nvPicPr>
          <p:cNvPr id="240" name="Google Shape;240;p43"/>
          <p:cNvPicPr preferRelativeResize="0"/>
          <p:nvPr/>
        </p:nvPicPr>
        <p:blipFill rotWithShape="1">
          <a:blip r:embed="rId3">
            <a:alphaModFix/>
          </a:blip>
          <a:srcRect b="0" l="0" r="0" t="0"/>
          <a:stretch/>
        </p:blipFill>
        <p:spPr>
          <a:xfrm>
            <a:off x="4571999" y="2180403"/>
            <a:ext cx="4572000" cy="3550923"/>
          </a:xfrm>
          <a:prstGeom prst="rect">
            <a:avLst/>
          </a:prstGeom>
          <a:noFill/>
          <a:ln>
            <a:noFill/>
          </a:ln>
        </p:spPr>
      </p:pic>
      <p:sp>
        <p:nvSpPr>
          <p:cNvPr id="241" name="Google Shape;241;p43"/>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42" name="Google Shape;242;p43"/>
          <p:cNvSpPr/>
          <p:nvPr/>
        </p:nvSpPr>
        <p:spPr>
          <a:xfrm>
            <a:off x="13850" y="1326550"/>
            <a:ext cx="5592600" cy="53931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Blood tests check for anemia, Rh factor, HIV</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Glucose tolerance test – after patient drinks glucose solution blood samples are checked for diabetes.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Group B Strep Culture – screening for GBS bacteria.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Kick Counts – mother counts fetal movement for selected amount of time.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Non-stress Test – fetal monitor is connected to abdomen to check how baby’s heart rate responds to own movements.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Pap smear – cells are collected from cervix to check for STD’s and cervical cancer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Ultrasound – used to check the position of the baby, get the exact measurement of the baby to pinpoint due date, and to check healthy development of baby.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Urine Tests – check protein levels for diabetes or infections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4"/>
          <p:cNvSpPr/>
          <p:nvPr/>
        </p:nvSpPr>
        <p:spPr>
          <a:xfrm>
            <a:off x="189075" y="475550"/>
            <a:ext cx="8611200" cy="7635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44"/>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Minor Discomforts</a:t>
            </a:r>
            <a:endParaRPr b="0" i="0" sz="4400" u="none" cap="none" strike="noStrike">
              <a:solidFill>
                <a:schemeClr val="dk1"/>
              </a:solidFill>
              <a:latin typeface="Calibri"/>
              <a:ea typeface="Calibri"/>
              <a:cs typeface="Calibri"/>
              <a:sym typeface="Calibri"/>
            </a:endParaRPr>
          </a:p>
        </p:txBody>
      </p:sp>
      <p:pic>
        <p:nvPicPr>
          <p:cNvPr id="249" name="Google Shape;249;p44"/>
          <p:cNvPicPr preferRelativeResize="0"/>
          <p:nvPr/>
        </p:nvPicPr>
        <p:blipFill rotWithShape="1">
          <a:blip r:embed="rId3">
            <a:alphaModFix/>
          </a:blip>
          <a:srcRect b="0" l="0" r="0" t="0"/>
          <a:stretch/>
        </p:blipFill>
        <p:spPr>
          <a:xfrm>
            <a:off x="13850" y="2560550"/>
            <a:ext cx="4478900" cy="3463675"/>
          </a:xfrm>
          <a:prstGeom prst="rect">
            <a:avLst/>
          </a:prstGeom>
          <a:noFill/>
          <a:ln>
            <a:noFill/>
          </a:ln>
        </p:spPr>
      </p:pic>
      <p:sp>
        <p:nvSpPr>
          <p:cNvPr id="250" name="Google Shape;250;p44"/>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51" name="Google Shape;251;p44"/>
          <p:cNvSpPr/>
          <p:nvPr/>
        </p:nvSpPr>
        <p:spPr>
          <a:xfrm>
            <a:off x="4079750" y="1401625"/>
            <a:ext cx="4923600" cy="54564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 might be constipated or get hemorrhoids because your bowels will function more slowly.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 might have a backache because your spine is supporting the weight of the uterus.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 might have breast tenderness because the milk glands are enlarging.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 will have to urinate frequently because the uterus is pressing on your bladder.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 might get sharp abdominal pain when the ligaments around the uterus are stretched.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 might have nasal stuffiness because the lining in your nose will swell.</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Your ribs might hurt because they are expanding as the baby grows and moves upward.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5"/>
          <p:cNvSpPr/>
          <p:nvPr/>
        </p:nvSpPr>
        <p:spPr>
          <a:xfrm>
            <a:off x="360950" y="425500"/>
            <a:ext cx="8576700" cy="8511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45"/>
          <p:cNvSpPr txBox="1"/>
          <p:nvPr>
            <p:ph type="ctrTitle"/>
          </p:nvPr>
        </p:nvSpPr>
        <p:spPr>
          <a:xfrm>
            <a:off x="584400" y="103175"/>
            <a:ext cx="7873800" cy="147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Danger Signs</a:t>
            </a:r>
            <a:endParaRPr b="0" i="0" sz="4400" u="none" cap="none" strike="noStrike">
              <a:solidFill>
                <a:schemeClr val="dk1"/>
              </a:solidFill>
              <a:latin typeface="Calibri"/>
              <a:ea typeface="Calibri"/>
              <a:cs typeface="Calibri"/>
              <a:sym typeface="Calibri"/>
            </a:endParaRPr>
          </a:p>
        </p:txBody>
      </p:sp>
      <p:pic>
        <p:nvPicPr>
          <p:cNvPr id="258" name="Google Shape;258;p45"/>
          <p:cNvPicPr preferRelativeResize="0"/>
          <p:nvPr/>
        </p:nvPicPr>
        <p:blipFill rotWithShape="1">
          <a:blip r:embed="rId3">
            <a:alphaModFix/>
          </a:blip>
          <a:srcRect b="0" l="0" r="0" t="0"/>
          <a:stretch/>
        </p:blipFill>
        <p:spPr>
          <a:xfrm>
            <a:off x="4893201" y="1765875"/>
            <a:ext cx="3812050" cy="3365100"/>
          </a:xfrm>
          <a:prstGeom prst="rect">
            <a:avLst/>
          </a:prstGeom>
          <a:noFill/>
          <a:ln>
            <a:noFill/>
          </a:ln>
        </p:spPr>
      </p:pic>
      <p:sp>
        <p:nvSpPr>
          <p:cNvPr id="259" name="Google Shape;259;p45"/>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60" name="Google Shape;260;p45"/>
          <p:cNvSpPr/>
          <p:nvPr/>
        </p:nvSpPr>
        <p:spPr>
          <a:xfrm>
            <a:off x="237775" y="1376600"/>
            <a:ext cx="4930800" cy="540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Call your doctor immediately if you experience any of the following: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Swelling of face and hands could be a sign of preeclampsia or hypertension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Vaginal bleeding could be a sign of miscarriage or placenta previa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Fever could be a sign of an infection.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Abdominal pain could be a sign of premature labor.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Unusually thirst and frequent urination could be a sign of gestational diabetes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Headache could be a sign of high blood pressure.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Vision problems could be a sign of preeclampsia.</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Gush or trickle of fluid from vagina could be a sign of premature rupture of the membrane (amniotic sac).</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6"/>
          <p:cNvSpPr txBox="1"/>
          <p:nvPr>
            <p:ph type="title"/>
          </p:nvPr>
        </p:nvSpPr>
        <p:spPr>
          <a:xfrm>
            <a:off x="457200" y="277800"/>
            <a:ext cx="8229600" cy="6966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Preeclampsia</a:t>
            </a:r>
            <a:endParaRPr>
              <a:solidFill>
                <a:srgbClr val="000000"/>
              </a:solidFill>
              <a:latin typeface="Calibri"/>
              <a:ea typeface="Calibri"/>
              <a:cs typeface="Calibri"/>
              <a:sym typeface="Calibri"/>
            </a:endParaRPr>
          </a:p>
        </p:txBody>
      </p:sp>
      <p:sp>
        <p:nvSpPr>
          <p:cNvPr id="266" name="Google Shape;266;p46"/>
          <p:cNvSpPr txBox="1"/>
          <p:nvPr>
            <p:ph idx="1" type="body"/>
          </p:nvPr>
        </p:nvSpPr>
        <p:spPr>
          <a:xfrm>
            <a:off x="457200" y="1317750"/>
            <a:ext cx="4492800" cy="54657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1155CC"/>
              </a:buClr>
              <a:buSzPts val="2400"/>
              <a:buFont typeface="Arial"/>
              <a:buChar char="➔"/>
            </a:pPr>
            <a:r>
              <a:rPr i="0" lang="en-US" sz="2400" u="none">
                <a:solidFill>
                  <a:schemeClr val="dk1"/>
                </a:solidFill>
                <a:latin typeface="Arial"/>
                <a:ea typeface="Arial"/>
                <a:cs typeface="Arial"/>
                <a:sym typeface="Arial"/>
              </a:rPr>
              <a:t>Another serious condition that occurs during the second half of pregnancy.</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b="1" i="0" lang="en-US" sz="2400" u="none">
                <a:solidFill>
                  <a:schemeClr val="dk1"/>
                </a:solidFill>
                <a:latin typeface="Arial"/>
                <a:ea typeface="Arial"/>
                <a:cs typeface="Arial"/>
                <a:sym typeface="Arial"/>
              </a:rPr>
              <a:t>A condition characterized by high blood pressure and the presence of protein in the mother’s urine.</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a:solidFill>
                  <a:schemeClr val="dk1"/>
                </a:solidFill>
                <a:latin typeface="Arial"/>
                <a:ea typeface="Arial"/>
                <a:cs typeface="Arial"/>
                <a:sym typeface="Arial"/>
              </a:rPr>
              <a:t>Prevents the baby from getting enough blood which provides oxygen and food.</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a:solidFill>
                  <a:schemeClr val="dk1"/>
                </a:solidFill>
                <a:latin typeface="Arial"/>
                <a:ea typeface="Arial"/>
                <a:cs typeface="Arial"/>
                <a:sym typeface="Arial"/>
              </a:rPr>
              <a:t>Treatment- depends on how far along the pregnancy is.</a:t>
            </a:r>
            <a:endParaRPr>
              <a:latin typeface="Arial"/>
              <a:ea typeface="Arial"/>
              <a:cs typeface="Arial"/>
              <a:sym typeface="Arial"/>
            </a:endParaRPr>
          </a:p>
          <a:p>
            <a:pPr indent="-361950" lvl="1" marL="914400" marR="0" rtl="0" algn="l">
              <a:lnSpc>
                <a:spcPct val="100000"/>
              </a:lnSpc>
              <a:spcBef>
                <a:spcPts val="0"/>
              </a:spcBef>
              <a:spcAft>
                <a:spcPts val="0"/>
              </a:spcAft>
              <a:buClr>
                <a:srgbClr val="1155CC"/>
              </a:buClr>
              <a:buSzPts val="2100"/>
              <a:buFont typeface="Arial"/>
              <a:buChar char="◆"/>
            </a:pPr>
            <a:r>
              <a:rPr i="0" lang="en-US" sz="2100" u="none" cap="none" strike="noStrike">
                <a:solidFill>
                  <a:schemeClr val="dk1"/>
                </a:solidFill>
                <a:latin typeface="Arial"/>
                <a:ea typeface="Arial"/>
                <a:cs typeface="Arial"/>
                <a:sym typeface="Arial"/>
              </a:rPr>
              <a:t>Bed rest and medication</a:t>
            </a:r>
            <a:endParaRPr>
              <a:latin typeface="Arial"/>
              <a:ea typeface="Arial"/>
              <a:cs typeface="Arial"/>
              <a:sym typeface="Arial"/>
            </a:endParaRPr>
          </a:p>
        </p:txBody>
      </p:sp>
      <p:pic>
        <p:nvPicPr>
          <p:cNvPr id="267" name="Google Shape;267;p46"/>
          <p:cNvPicPr preferRelativeResize="0"/>
          <p:nvPr/>
        </p:nvPicPr>
        <p:blipFill>
          <a:blip r:embed="rId3">
            <a:alphaModFix/>
          </a:blip>
          <a:stretch>
            <a:fillRect/>
          </a:stretch>
        </p:blipFill>
        <p:spPr>
          <a:xfrm>
            <a:off x="4950000" y="2485426"/>
            <a:ext cx="4024400" cy="2678055"/>
          </a:xfrm>
          <a:prstGeom prst="rect">
            <a:avLst/>
          </a:prstGeom>
          <a:noFill/>
          <a:ln>
            <a:noFill/>
          </a:ln>
        </p:spPr>
      </p:pic>
      <p:sp>
        <p:nvSpPr>
          <p:cNvPr id="268" name="Google Shape;268;p46"/>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3" name="Shape 123"/>
        <p:cNvGrpSpPr/>
        <p:nvPr/>
      </p:nvGrpSpPr>
      <p:grpSpPr>
        <a:xfrm>
          <a:off x="0" y="0"/>
          <a:ext cx="0" cy="0"/>
          <a:chOff x="0" y="0"/>
          <a:chExt cx="0" cy="0"/>
        </a:xfrm>
      </p:grpSpPr>
      <p:sp>
        <p:nvSpPr>
          <p:cNvPr id="124" name="Google Shape;124;p29"/>
          <p:cNvSpPr txBox="1"/>
          <p:nvPr>
            <p:ph type="title"/>
          </p:nvPr>
        </p:nvSpPr>
        <p:spPr>
          <a:xfrm>
            <a:off x="457200" y="277803"/>
            <a:ext cx="8229600" cy="8166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chemeClr val="dk2"/>
                </a:solidFill>
                <a:latin typeface="Calibri"/>
                <a:ea typeface="Calibri"/>
                <a:cs typeface="Calibri"/>
                <a:sym typeface="Calibri"/>
              </a:rPr>
              <a:t>Month 1—1</a:t>
            </a:r>
            <a:r>
              <a:rPr baseline="30000" i="0" lang="en-US" sz="4400" u="none" cap="none" strike="noStrike">
                <a:solidFill>
                  <a:schemeClr val="dk2"/>
                </a:solidFill>
                <a:latin typeface="Calibri"/>
                <a:ea typeface="Calibri"/>
                <a:cs typeface="Calibri"/>
                <a:sym typeface="Calibri"/>
              </a:rPr>
              <a:t>st</a:t>
            </a:r>
            <a:r>
              <a:rPr i="0" lang="en-US" sz="4400" u="none" cap="none" strike="noStrike">
                <a:solidFill>
                  <a:schemeClr val="dk2"/>
                </a:solidFill>
                <a:latin typeface="Calibri"/>
                <a:ea typeface="Calibri"/>
                <a:cs typeface="Calibri"/>
                <a:sym typeface="Calibri"/>
              </a:rPr>
              <a:t> Trimester</a:t>
            </a:r>
            <a:endParaRPr>
              <a:latin typeface="Calibri"/>
              <a:ea typeface="Calibri"/>
              <a:cs typeface="Calibri"/>
              <a:sym typeface="Calibri"/>
            </a:endParaRPr>
          </a:p>
        </p:txBody>
      </p:sp>
      <p:sp>
        <p:nvSpPr>
          <p:cNvPr id="125" name="Google Shape;125;p29"/>
          <p:cNvSpPr txBox="1"/>
          <p:nvPr>
            <p:ph idx="1" type="body"/>
          </p:nvPr>
        </p:nvSpPr>
        <p:spPr>
          <a:xfrm>
            <a:off x="3757300" y="1953575"/>
            <a:ext cx="39429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5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Missed Period</a:t>
            </a:r>
            <a:endParaRPr>
              <a:latin typeface="Arial"/>
              <a:ea typeface="Arial"/>
              <a:cs typeface="Arial"/>
              <a:sym typeface="Arial"/>
            </a:endParaRPr>
          </a:p>
          <a:p>
            <a:pPr indent="-406400" lvl="0" marL="457200" marR="0" rtl="0" algn="l">
              <a:lnSpc>
                <a:spcPct val="15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Fatigue</a:t>
            </a:r>
            <a:endParaRPr>
              <a:latin typeface="Arial"/>
              <a:ea typeface="Arial"/>
              <a:cs typeface="Arial"/>
              <a:sym typeface="Arial"/>
            </a:endParaRPr>
          </a:p>
          <a:p>
            <a:pPr indent="-406400" lvl="0" marL="457200" marR="0" rtl="0" algn="l">
              <a:lnSpc>
                <a:spcPct val="15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Excess saliva</a:t>
            </a:r>
            <a:endParaRPr>
              <a:latin typeface="Arial"/>
              <a:ea typeface="Arial"/>
              <a:cs typeface="Arial"/>
              <a:sym typeface="Arial"/>
            </a:endParaRPr>
          </a:p>
          <a:p>
            <a:pPr indent="-406400" lvl="0" marL="457200" marR="0" rtl="0" algn="l">
              <a:lnSpc>
                <a:spcPct val="15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Frequent urination</a:t>
            </a:r>
            <a:endParaRPr>
              <a:latin typeface="Arial"/>
              <a:ea typeface="Arial"/>
              <a:cs typeface="Arial"/>
              <a:sym typeface="Arial"/>
            </a:endParaRPr>
          </a:p>
        </p:txBody>
      </p:sp>
      <p:pic>
        <p:nvPicPr>
          <p:cNvPr id="126" name="Google Shape;126;p29"/>
          <p:cNvPicPr preferRelativeResize="0"/>
          <p:nvPr/>
        </p:nvPicPr>
        <p:blipFill rotWithShape="1">
          <a:blip r:embed="rId3">
            <a:alphaModFix/>
          </a:blip>
          <a:srcRect b="10144" l="0" r="66996" t="0"/>
          <a:stretch/>
        </p:blipFill>
        <p:spPr>
          <a:xfrm>
            <a:off x="925850" y="1724700"/>
            <a:ext cx="2082050" cy="4759475"/>
          </a:xfrm>
          <a:prstGeom prst="rect">
            <a:avLst/>
          </a:prstGeom>
          <a:noFill/>
          <a:ln cap="flat" cmpd="sng" w="76200">
            <a:solidFill>
              <a:srgbClr val="3C78D8"/>
            </a:solidFill>
            <a:prstDash val="solid"/>
            <a:round/>
            <a:headEnd len="sm" w="sm" type="none"/>
            <a:tailEnd len="sm" w="sm" type="none"/>
          </a:ln>
        </p:spPr>
      </p:pic>
      <p:sp>
        <p:nvSpPr>
          <p:cNvPr id="127" name="Google Shape;127;p29"/>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7"/>
          <p:cNvSpPr/>
          <p:nvPr/>
        </p:nvSpPr>
        <p:spPr>
          <a:xfrm>
            <a:off x="258650" y="525625"/>
            <a:ext cx="8715000" cy="7758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47"/>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Quench your Thirst</a:t>
            </a:r>
            <a:endParaRPr b="0" i="0" sz="4400" u="none" cap="none" strike="noStrike">
              <a:solidFill>
                <a:schemeClr val="dk1"/>
              </a:solidFill>
              <a:latin typeface="Calibri"/>
              <a:ea typeface="Calibri"/>
              <a:cs typeface="Calibri"/>
              <a:sym typeface="Calibri"/>
            </a:endParaRPr>
          </a:p>
        </p:txBody>
      </p:sp>
      <p:pic>
        <p:nvPicPr>
          <p:cNvPr id="275" name="Google Shape;275;p47"/>
          <p:cNvPicPr preferRelativeResize="0"/>
          <p:nvPr/>
        </p:nvPicPr>
        <p:blipFill rotWithShape="1">
          <a:blip r:embed="rId3">
            <a:alphaModFix/>
          </a:blip>
          <a:srcRect b="0" l="0" r="0" t="0"/>
          <a:stretch/>
        </p:blipFill>
        <p:spPr>
          <a:xfrm>
            <a:off x="4657600" y="2366575"/>
            <a:ext cx="4316200" cy="2789450"/>
          </a:xfrm>
          <a:prstGeom prst="rect">
            <a:avLst/>
          </a:prstGeom>
          <a:noFill/>
          <a:ln>
            <a:noFill/>
          </a:ln>
        </p:spPr>
      </p:pic>
      <p:sp>
        <p:nvSpPr>
          <p:cNvPr id="276" name="Google Shape;276;p47"/>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77" name="Google Shape;277;p47"/>
          <p:cNvSpPr/>
          <p:nvPr/>
        </p:nvSpPr>
        <p:spPr>
          <a:xfrm>
            <a:off x="258650" y="1573201"/>
            <a:ext cx="4572000" cy="484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Hydration is important for flushing waste products from your body, and aiding liver and kidney function in both you and baby.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You will need 8 to 12 eight ounce glasses of fluid. Fill a pitcher or large sports bottle and drink in small amounts throughout the day.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Avoid caffeinated and sweet beverages which can actually cause dehydration.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Dehydration can: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make you feel queasy</a:t>
            </a:r>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cause fatigue</a:t>
            </a:r>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cause toxemia</a:t>
            </a:r>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lead to miscarriage</a:t>
            </a:r>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cause preterm labor</a:t>
            </a:r>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be life threatening to baby and mother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8"/>
          <p:cNvSpPr/>
          <p:nvPr/>
        </p:nvSpPr>
        <p:spPr>
          <a:xfrm>
            <a:off x="257825" y="462750"/>
            <a:ext cx="8645400" cy="7509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48"/>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Safety for you and Baby</a:t>
            </a:r>
            <a:endParaRPr b="0" i="0" sz="4400" u="none" cap="none" strike="noStrike">
              <a:solidFill>
                <a:schemeClr val="dk1"/>
              </a:solidFill>
              <a:latin typeface="Calibri"/>
              <a:ea typeface="Calibri"/>
              <a:cs typeface="Calibri"/>
              <a:sym typeface="Calibri"/>
            </a:endParaRPr>
          </a:p>
        </p:txBody>
      </p:sp>
      <p:pic>
        <p:nvPicPr>
          <p:cNvPr id="284" name="Google Shape;284;p48"/>
          <p:cNvPicPr preferRelativeResize="0"/>
          <p:nvPr/>
        </p:nvPicPr>
        <p:blipFill rotWithShape="1">
          <a:blip r:embed="rId3">
            <a:alphaModFix/>
          </a:blip>
          <a:srcRect b="0" l="10891" r="12191" t="0"/>
          <a:stretch/>
        </p:blipFill>
        <p:spPr>
          <a:xfrm>
            <a:off x="5351150" y="2277650"/>
            <a:ext cx="3714825" cy="3203750"/>
          </a:xfrm>
          <a:prstGeom prst="rect">
            <a:avLst/>
          </a:prstGeom>
          <a:noFill/>
          <a:ln>
            <a:noFill/>
          </a:ln>
        </p:spPr>
      </p:pic>
      <p:sp>
        <p:nvSpPr>
          <p:cNvPr id="285" name="Google Shape;285;p48"/>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86" name="Google Shape;286;p48"/>
          <p:cNvSpPr/>
          <p:nvPr/>
        </p:nvSpPr>
        <p:spPr>
          <a:xfrm>
            <a:off x="0" y="1439100"/>
            <a:ext cx="5454900" cy="54189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Wear your seatbelt throughout your pregnancy.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abusive relationships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inhaling cleaning chemicals. Use natural products to clean with; baking soda to scour the sinks, white vinegar and dish soap to clean the floor, windows and most other surfaces.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housing or building materials like paint and insulation.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sick people. Your immunity is down because of the physical demands during pregnancy. Try not to shake hands with people and wash your hands often. Sneeze into your arm. Get your flu shots.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a job that exposes you to dangerous chemicals, requires you to lift heavy objects, or stand for long periods of time.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the kitty litter and have someone else change it.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9"/>
          <p:cNvSpPr/>
          <p:nvPr/>
        </p:nvSpPr>
        <p:spPr>
          <a:xfrm>
            <a:off x="189075" y="538125"/>
            <a:ext cx="8800200" cy="6633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49"/>
          <p:cNvSpPr txBox="1"/>
          <p:nvPr>
            <p:ph type="ctrTitle"/>
          </p:nvPr>
        </p:nvSpPr>
        <p:spPr>
          <a:xfrm>
            <a:off x="798425" y="537975"/>
            <a:ext cx="7772400" cy="66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n-US" sz="4400">
                <a:latin typeface="Calibri"/>
                <a:ea typeface="Calibri"/>
                <a:cs typeface="Calibri"/>
                <a:sym typeface="Calibri"/>
              </a:rPr>
              <a:t>Ex</a:t>
            </a:r>
            <a:r>
              <a:rPr b="0" i="0" lang="en-US" sz="4400" u="none" cap="none" strike="noStrike">
                <a:solidFill>
                  <a:schemeClr val="dk1"/>
                </a:solidFill>
                <a:latin typeface="Calibri"/>
                <a:ea typeface="Calibri"/>
                <a:cs typeface="Calibri"/>
                <a:sym typeface="Calibri"/>
              </a:rPr>
              <a:t>ercise for You and Baby</a:t>
            </a:r>
            <a:endParaRPr b="0" i="0" sz="4400" u="none" cap="none" strike="noStrike">
              <a:solidFill>
                <a:schemeClr val="dk1"/>
              </a:solidFill>
              <a:latin typeface="Calibri"/>
              <a:ea typeface="Calibri"/>
              <a:cs typeface="Calibri"/>
              <a:sym typeface="Calibri"/>
            </a:endParaRPr>
          </a:p>
        </p:txBody>
      </p:sp>
      <p:sp>
        <p:nvSpPr>
          <p:cNvPr id="293" name="Google Shape;293;p49"/>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294" name="Google Shape;294;p49"/>
          <p:cNvPicPr preferRelativeResize="0"/>
          <p:nvPr/>
        </p:nvPicPr>
        <p:blipFill rotWithShape="1">
          <a:blip r:embed="rId3">
            <a:alphaModFix/>
          </a:blip>
          <a:srcRect b="0" l="20649" r="9915" t="0"/>
          <a:stretch/>
        </p:blipFill>
        <p:spPr>
          <a:xfrm>
            <a:off x="4768050" y="2774600"/>
            <a:ext cx="4325876" cy="3069100"/>
          </a:xfrm>
          <a:prstGeom prst="rect">
            <a:avLst/>
          </a:prstGeom>
          <a:noFill/>
          <a:ln>
            <a:noFill/>
          </a:ln>
        </p:spPr>
      </p:pic>
      <p:sp>
        <p:nvSpPr>
          <p:cNvPr id="295" name="Google Shape;295;p49"/>
          <p:cNvSpPr/>
          <p:nvPr/>
        </p:nvSpPr>
        <p:spPr>
          <a:xfrm>
            <a:off x="108450" y="1201425"/>
            <a:ext cx="5360400" cy="556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Think of exercise as conditioning for a marathon. If you can build stamina and keep your muscles toned, your labor will be easier and you will recover faster.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Exercise is good for relieving stress and for your overall emotional well-being. It will help you sleep better and avoid constipation.</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Exercise 3 times a week for 20 minutes. Don’t forget 10 minute warm up and cool down. Keep your heart rate under 140 beats per minute.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Most exercises and activities are still safe; walking, swimming, dancing, tennis, softball, bowling, golf and bike riding.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activities where you could get bumped or land on your stomach; basketball, volleyball, boxing, surfing, soccer, water or snow-skiing and ice or roller-skating.</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Keep hydrated before, during and after workout.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50"/>
          <p:cNvSpPr/>
          <p:nvPr/>
        </p:nvSpPr>
        <p:spPr>
          <a:xfrm>
            <a:off x="189075" y="538125"/>
            <a:ext cx="8800200" cy="6633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50"/>
          <p:cNvSpPr txBox="1"/>
          <p:nvPr>
            <p:ph type="ctrTitle"/>
          </p:nvPr>
        </p:nvSpPr>
        <p:spPr>
          <a:xfrm>
            <a:off x="798425" y="537975"/>
            <a:ext cx="7772400" cy="66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n-US" sz="4400">
                <a:latin typeface="Calibri"/>
                <a:ea typeface="Calibri"/>
                <a:cs typeface="Calibri"/>
                <a:sym typeface="Calibri"/>
              </a:rPr>
              <a:t>Ex</a:t>
            </a:r>
            <a:r>
              <a:rPr b="0" i="0" lang="en-US" sz="4400" u="none" cap="none" strike="noStrike">
                <a:solidFill>
                  <a:schemeClr val="dk1"/>
                </a:solidFill>
                <a:latin typeface="Calibri"/>
                <a:ea typeface="Calibri"/>
                <a:cs typeface="Calibri"/>
                <a:sym typeface="Calibri"/>
              </a:rPr>
              <a:t>ercise for You and Baby</a:t>
            </a:r>
            <a:endParaRPr b="0" i="0" sz="4400" u="none" cap="none" strike="noStrike">
              <a:solidFill>
                <a:schemeClr val="dk1"/>
              </a:solidFill>
              <a:latin typeface="Calibri"/>
              <a:ea typeface="Calibri"/>
              <a:cs typeface="Calibri"/>
              <a:sym typeface="Calibri"/>
            </a:endParaRPr>
          </a:p>
        </p:txBody>
      </p:sp>
      <p:sp>
        <p:nvSpPr>
          <p:cNvPr id="302" name="Google Shape;302;p50"/>
          <p:cNvSpPr txBox="1"/>
          <p:nvPr/>
        </p:nvSpPr>
        <p:spPr>
          <a:xfrm>
            <a:off x="13854" y="6488668"/>
            <a:ext cx="1967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303" name="Google Shape;303;p50"/>
          <p:cNvPicPr preferRelativeResize="0"/>
          <p:nvPr/>
        </p:nvPicPr>
        <p:blipFill>
          <a:blip r:embed="rId3">
            <a:alphaModFix/>
          </a:blip>
          <a:stretch>
            <a:fillRect/>
          </a:stretch>
        </p:blipFill>
        <p:spPr>
          <a:xfrm>
            <a:off x="245775" y="1618908"/>
            <a:ext cx="8686801" cy="4699005"/>
          </a:xfrm>
          <a:prstGeom prst="rect">
            <a:avLst/>
          </a:prstGeom>
          <a:noFill/>
          <a:ln>
            <a:noFill/>
          </a:ln>
        </p:spPr>
      </p:pic>
      <p:sp>
        <p:nvSpPr>
          <p:cNvPr id="304" name="Google Shape;304;p50"/>
          <p:cNvSpPr/>
          <p:nvPr/>
        </p:nvSpPr>
        <p:spPr>
          <a:xfrm>
            <a:off x="412675" y="1799775"/>
            <a:ext cx="3571200" cy="4453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0000"/>
                </a:solidFill>
              </a:rPr>
              <a:t>Think of exercise as conditioning for a marathon. If you can build stamina and keep your muscles toned, your labor will be easier and you will recover faster.</a:t>
            </a:r>
            <a:endParaRPr sz="3000">
              <a:solidFill>
                <a:schemeClr val="dk1"/>
              </a:solidFill>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1"/>
          <p:cNvSpPr txBox="1"/>
          <p:nvPr>
            <p:ph type="title"/>
          </p:nvPr>
        </p:nvSpPr>
        <p:spPr>
          <a:xfrm>
            <a:off x="457200" y="274627"/>
            <a:ext cx="8229600" cy="9417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i="0" lang="en-US" sz="4400" u="none" cap="none" strike="noStrike">
                <a:solidFill>
                  <a:srgbClr val="000000"/>
                </a:solidFill>
                <a:latin typeface="Arial"/>
                <a:ea typeface="Arial"/>
                <a:cs typeface="Arial"/>
                <a:sym typeface="Arial"/>
              </a:rPr>
              <a:t>Benefits of Exercising</a:t>
            </a:r>
            <a:endParaRPr>
              <a:solidFill>
                <a:srgbClr val="000000"/>
              </a:solidFill>
              <a:latin typeface="Arial"/>
              <a:ea typeface="Arial"/>
              <a:cs typeface="Arial"/>
              <a:sym typeface="Arial"/>
            </a:endParaRPr>
          </a:p>
        </p:txBody>
      </p:sp>
      <p:sp>
        <p:nvSpPr>
          <p:cNvPr id="311" name="Google Shape;311;p5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Mother</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Improved cardiovascular function</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Limited pregnancy weight gain</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Decreased musculoskeletal discomfort</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Reduced muscle cramps</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Reduced lower limb swelling</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Mood stability</a:t>
            </a:r>
            <a:endParaRPr/>
          </a:p>
          <a:p>
            <a:pPr indent="-190500" lvl="0" marL="342900" marR="0" rtl="0" algn="l">
              <a:spcBef>
                <a:spcPts val="480"/>
              </a:spcBef>
              <a:spcAft>
                <a:spcPts val="160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12" name="Google Shape;312;p51"/>
          <p:cNvSpPr txBox="1"/>
          <p:nvPr>
            <p:ph idx="2"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Fetus</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Decreased fat mass</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Improved stress tolerance</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Advanced neurobehavioral maturation</a:t>
            </a:r>
            <a:endParaRPr/>
          </a:p>
        </p:txBody>
      </p:sp>
      <p:pic>
        <p:nvPicPr>
          <p:cNvPr descr="http://www.jenniferwolfeyoga.com/public/images/header/icon_logo.png" id="313" name="Google Shape;313;p51"/>
          <p:cNvPicPr preferRelativeResize="0"/>
          <p:nvPr/>
        </p:nvPicPr>
        <p:blipFill rotWithShape="1">
          <a:blip r:embed="rId3">
            <a:alphaModFix/>
          </a:blip>
          <a:srcRect b="0" l="0" r="0" t="0"/>
          <a:stretch/>
        </p:blipFill>
        <p:spPr>
          <a:xfrm>
            <a:off x="3826975" y="4272800"/>
            <a:ext cx="2819400" cy="2444700"/>
          </a:xfrm>
          <a:prstGeom prst="rect">
            <a:avLst/>
          </a:prstGeom>
          <a:noFill/>
          <a:ln>
            <a:noFill/>
          </a:ln>
        </p:spPr>
      </p:pic>
      <p:sp>
        <p:nvSpPr>
          <p:cNvPr id="314" name="Google Shape;314;p5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457200" y="274627"/>
            <a:ext cx="8229600" cy="9987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4400" u="none" cap="none" strike="noStrike">
                <a:solidFill>
                  <a:srgbClr val="000000"/>
                </a:solidFill>
                <a:latin typeface="Calibri"/>
                <a:ea typeface="Calibri"/>
                <a:cs typeface="Calibri"/>
                <a:sym typeface="Calibri"/>
              </a:rPr>
              <a:t>Types of Exercise</a:t>
            </a:r>
            <a:endParaRPr>
              <a:solidFill>
                <a:srgbClr val="000000"/>
              </a:solidFill>
            </a:endParaRPr>
          </a:p>
        </p:txBody>
      </p:sp>
      <p:sp>
        <p:nvSpPr>
          <p:cNvPr id="321" name="Google Shape;321;p52"/>
          <p:cNvSpPr txBox="1"/>
          <p:nvPr>
            <p:ph idx="1" type="body"/>
          </p:nvPr>
        </p:nvSpPr>
        <p:spPr>
          <a:xfrm>
            <a:off x="457200" y="1913600"/>
            <a:ext cx="4038600" cy="4212600"/>
          </a:xfrm>
          <a:prstGeom prst="rect">
            <a:avLst/>
          </a:prstGeom>
          <a:noFill/>
          <a:ln>
            <a:noFill/>
          </a:ln>
        </p:spPr>
        <p:txBody>
          <a:bodyPr anchorCtr="0" anchor="t" bIns="45700" lIns="91425" spcFirstLastPara="1" rIns="91425" wrap="square" tIns="45700">
            <a:noAutofit/>
          </a:bodyPr>
          <a:lstStyle/>
          <a:p>
            <a:pPr indent="-355600" lvl="0" marL="342900" marR="0" rtl="0" algn="l">
              <a:lnSpc>
                <a:spcPct val="100000"/>
              </a:lnSpc>
              <a:spcBef>
                <a:spcPts val="0"/>
              </a:spcBef>
              <a:spcAft>
                <a:spcPts val="0"/>
              </a:spcAft>
              <a:buClr>
                <a:schemeClr val="dk1"/>
              </a:buClr>
              <a:buSzPts val="3000"/>
              <a:buFont typeface="Arial"/>
              <a:buChar char="•"/>
            </a:pPr>
            <a:r>
              <a:rPr i="0" lang="en-US" sz="3000" u="none">
                <a:solidFill>
                  <a:schemeClr val="dk1"/>
                </a:solidFill>
                <a:latin typeface="Arial"/>
                <a:ea typeface="Arial"/>
                <a:cs typeface="Arial"/>
                <a:sym typeface="Arial"/>
              </a:rPr>
              <a:t>Beginners</a:t>
            </a:r>
            <a:endParaRPr sz="3000">
              <a:latin typeface="Arial"/>
              <a:ea typeface="Arial"/>
              <a:cs typeface="Arial"/>
              <a:sym typeface="Arial"/>
            </a:endParaRPr>
          </a:p>
          <a:p>
            <a:pPr indent="-323850" lvl="1" marL="742950" marR="0" rtl="0" algn="l">
              <a:lnSpc>
                <a:spcPct val="100000"/>
              </a:lnSpc>
              <a:spcBef>
                <a:spcPts val="480"/>
              </a:spcBef>
              <a:spcAft>
                <a:spcPts val="0"/>
              </a:spcAft>
              <a:buClr>
                <a:schemeClr val="dk1"/>
              </a:buClr>
              <a:buSzPts val="3000"/>
              <a:buFont typeface="Arial"/>
              <a:buChar char="•"/>
            </a:pPr>
            <a:r>
              <a:rPr i="0" lang="en-US" sz="3000" u="none" cap="none" strike="noStrike">
                <a:solidFill>
                  <a:schemeClr val="dk1"/>
                </a:solidFill>
                <a:latin typeface="Arial"/>
                <a:ea typeface="Arial"/>
                <a:cs typeface="Arial"/>
                <a:sym typeface="Arial"/>
              </a:rPr>
              <a:t>Walking</a:t>
            </a:r>
            <a:endParaRPr sz="3000">
              <a:latin typeface="Arial"/>
              <a:ea typeface="Arial"/>
              <a:cs typeface="Arial"/>
              <a:sym typeface="Arial"/>
            </a:endParaRPr>
          </a:p>
          <a:p>
            <a:pPr indent="-323850" lvl="1" marL="742950" marR="0" rtl="0" algn="l">
              <a:lnSpc>
                <a:spcPct val="100000"/>
              </a:lnSpc>
              <a:spcBef>
                <a:spcPts val="480"/>
              </a:spcBef>
              <a:spcAft>
                <a:spcPts val="0"/>
              </a:spcAft>
              <a:buClr>
                <a:schemeClr val="dk1"/>
              </a:buClr>
              <a:buSzPts val="3000"/>
              <a:buFont typeface="Arial"/>
              <a:buChar char="•"/>
            </a:pPr>
            <a:r>
              <a:rPr i="0" lang="en-US" sz="3000" u="none" cap="none" strike="noStrike">
                <a:solidFill>
                  <a:schemeClr val="dk1"/>
                </a:solidFill>
                <a:latin typeface="Arial"/>
                <a:ea typeface="Arial"/>
                <a:cs typeface="Arial"/>
                <a:sym typeface="Arial"/>
              </a:rPr>
              <a:t>Cycling</a:t>
            </a:r>
            <a:endParaRPr sz="3000">
              <a:latin typeface="Arial"/>
              <a:ea typeface="Arial"/>
              <a:cs typeface="Arial"/>
              <a:sym typeface="Arial"/>
            </a:endParaRPr>
          </a:p>
          <a:p>
            <a:pPr indent="-323850" lvl="1" marL="742950" marR="0" rtl="0" algn="l">
              <a:lnSpc>
                <a:spcPct val="100000"/>
              </a:lnSpc>
              <a:spcBef>
                <a:spcPts val="480"/>
              </a:spcBef>
              <a:spcAft>
                <a:spcPts val="0"/>
              </a:spcAft>
              <a:buClr>
                <a:schemeClr val="dk1"/>
              </a:buClr>
              <a:buSzPts val="3000"/>
              <a:buFont typeface="Arial"/>
              <a:buChar char="•"/>
            </a:pPr>
            <a:r>
              <a:rPr i="0" lang="en-US" sz="3000" u="none" cap="none" strike="noStrike">
                <a:solidFill>
                  <a:schemeClr val="dk1"/>
                </a:solidFill>
                <a:latin typeface="Arial"/>
                <a:ea typeface="Arial"/>
                <a:cs typeface="Arial"/>
                <a:sym typeface="Arial"/>
              </a:rPr>
              <a:t>Swimming</a:t>
            </a:r>
            <a:endParaRPr sz="3000">
              <a:latin typeface="Arial"/>
              <a:ea typeface="Arial"/>
              <a:cs typeface="Arial"/>
              <a:sym typeface="Arial"/>
            </a:endParaRPr>
          </a:p>
          <a:p>
            <a:pPr indent="-323850" lvl="1" marL="742950" marR="0" rtl="0" algn="l">
              <a:lnSpc>
                <a:spcPct val="100000"/>
              </a:lnSpc>
              <a:spcBef>
                <a:spcPts val="480"/>
              </a:spcBef>
              <a:spcAft>
                <a:spcPts val="0"/>
              </a:spcAft>
              <a:buClr>
                <a:schemeClr val="dk1"/>
              </a:buClr>
              <a:buSzPts val="3000"/>
              <a:buFont typeface="Arial"/>
              <a:buChar char="•"/>
            </a:pPr>
            <a:r>
              <a:rPr i="0" lang="en-US" sz="3000" u="none" cap="none" strike="noStrike">
                <a:solidFill>
                  <a:schemeClr val="dk1"/>
                </a:solidFill>
                <a:latin typeface="Arial"/>
                <a:ea typeface="Arial"/>
                <a:cs typeface="Arial"/>
                <a:sym typeface="Arial"/>
              </a:rPr>
              <a:t>Aerobics</a:t>
            </a:r>
            <a:endParaRPr sz="3000">
              <a:latin typeface="Arial"/>
              <a:ea typeface="Arial"/>
              <a:cs typeface="Arial"/>
              <a:sym typeface="Arial"/>
            </a:endParaRPr>
          </a:p>
          <a:p>
            <a:pPr indent="-355600" lvl="0" marL="342900" marR="0" rtl="0" algn="l">
              <a:lnSpc>
                <a:spcPct val="100000"/>
              </a:lnSpc>
              <a:spcBef>
                <a:spcPts val="560"/>
              </a:spcBef>
              <a:spcAft>
                <a:spcPts val="0"/>
              </a:spcAft>
              <a:buClr>
                <a:schemeClr val="dk1"/>
              </a:buClr>
              <a:buSzPts val="3000"/>
              <a:buFont typeface="Arial"/>
              <a:buChar char="•"/>
            </a:pPr>
            <a:r>
              <a:rPr i="0" lang="en-US" sz="3000" u="none">
                <a:solidFill>
                  <a:schemeClr val="dk1"/>
                </a:solidFill>
                <a:latin typeface="Arial"/>
                <a:ea typeface="Arial"/>
                <a:cs typeface="Arial"/>
                <a:sym typeface="Arial"/>
              </a:rPr>
              <a:t>Exercisers</a:t>
            </a:r>
            <a:endParaRPr sz="3000">
              <a:latin typeface="Arial"/>
              <a:ea typeface="Arial"/>
              <a:cs typeface="Arial"/>
              <a:sym typeface="Arial"/>
            </a:endParaRPr>
          </a:p>
          <a:p>
            <a:pPr indent="-323850" lvl="1" marL="742950" marR="0" rtl="0" algn="l">
              <a:lnSpc>
                <a:spcPct val="100000"/>
              </a:lnSpc>
              <a:spcBef>
                <a:spcPts val="480"/>
              </a:spcBef>
              <a:spcAft>
                <a:spcPts val="0"/>
              </a:spcAft>
              <a:buClr>
                <a:schemeClr val="dk1"/>
              </a:buClr>
              <a:buSzPts val="3000"/>
              <a:buFont typeface="Arial"/>
              <a:buChar char="•"/>
            </a:pPr>
            <a:r>
              <a:rPr i="0" lang="en-US" sz="3000" u="none" cap="none" strike="noStrike">
                <a:solidFill>
                  <a:schemeClr val="dk1"/>
                </a:solidFill>
                <a:latin typeface="Arial"/>
                <a:ea typeface="Arial"/>
                <a:cs typeface="Arial"/>
                <a:sym typeface="Arial"/>
              </a:rPr>
              <a:t>Running</a:t>
            </a:r>
            <a:endParaRPr sz="3000">
              <a:latin typeface="Arial"/>
              <a:ea typeface="Arial"/>
              <a:cs typeface="Arial"/>
              <a:sym typeface="Arial"/>
            </a:endParaRPr>
          </a:p>
          <a:p>
            <a:pPr indent="-323850" lvl="1" marL="742950" marR="0" rtl="0" algn="l">
              <a:lnSpc>
                <a:spcPct val="100000"/>
              </a:lnSpc>
              <a:spcBef>
                <a:spcPts val="480"/>
              </a:spcBef>
              <a:spcAft>
                <a:spcPts val="0"/>
              </a:spcAft>
              <a:buClr>
                <a:schemeClr val="dk1"/>
              </a:buClr>
              <a:buSzPts val="3000"/>
              <a:buFont typeface="Arial"/>
              <a:buChar char="•"/>
            </a:pPr>
            <a:r>
              <a:rPr i="0" lang="en-US" sz="3000" u="none" cap="none" strike="noStrike">
                <a:solidFill>
                  <a:schemeClr val="dk1"/>
                </a:solidFill>
                <a:latin typeface="Arial"/>
                <a:ea typeface="Arial"/>
                <a:cs typeface="Arial"/>
                <a:sym typeface="Arial"/>
              </a:rPr>
              <a:t>Strength training</a:t>
            </a:r>
            <a:endParaRPr sz="3000">
              <a:latin typeface="Arial"/>
              <a:ea typeface="Arial"/>
              <a:cs typeface="Arial"/>
              <a:sym typeface="Arial"/>
            </a:endParaRPr>
          </a:p>
          <a:p>
            <a:pPr indent="-133350" lvl="1" marL="74295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165100" lvl="0" marL="342900" marR="0" rtl="0" algn="l">
              <a:spcBef>
                <a:spcPts val="560"/>
              </a:spcBef>
              <a:spcAft>
                <a:spcPts val="1600"/>
              </a:spcAft>
              <a:buClr>
                <a:schemeClr val="dk1"/>
              </a:buClr>
              <a:buSzPts val="2800"/>
              <a:buFont typeface="Arial"/>
              <a:buNone/>
            </a:pPr>
            <a:r>
              <a:t/>
            </a:r>
            <a:endParaRPr b="0" i="0" sz="2800" u="none">
              <a:solidFill>
                <a:schemeClr val="dk1"/>
              </a:solidFill>
              <a:latin typeface="Calibri"/>
              <a:ea typeface="Calibri"/>
              <a:cs typeface="Calibri"/>
              <a:sym typeface="Calibri"/>
            </a:endParaRPr>
          </a:p>
        </p:txBody>
      </p:sp>
      <p:pic>
        <p:nvPicPr>
          <p:cNvPr id="322" name="Google Shape;322;p52"/>
          <p:cNvPicPr preferRelativeResize="0"/>
          <p:nvPr/>
        </p:nvPicPr>
        <p:blipFill rotWithShape="1">
          <a:blip r:embed="rId3">
            <a:alphaModFix/>
          </a:blip>
          <a:srcRect b="0" l="20649" r="9915" t="0"/>
          <a:stretch/>
        </p:blipFill>
        <p:spPr>
          <a:xfrm>
            <a:off x="3871675" y="1835550"/>
            <a:ext cx="5183799" cy="3677775"/>
          </a:xfrm>
          <a:prstGeom prst="rect">
            <a:avLst/>
          </a:prstGeom>
          <a:noFill/>
          <a:ln>
            <a:noFill/>
          </a:ln>
        </p:spPr>
      </p:pic>
      <p:sp>
        <p:nvSpPr>
          <p:cNvPr id="323" name="Google Shape;323;p5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3"/>
          <p:cNvSpPr txBox="1"/>
          <p:nvPr>
            <p:ph type="title"/>
          </p:nvPr>
        </p:nvSpPr>
        <p:spPr>
          <a:xfrm>
            <a:off x="457200" y="274628"/>
            <a:ext cx="8229600" cy="8850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4400" u="none" cap="none" strike="noStrike">
                <a:solidFill>
                  <a:srgbClr val="000000"/>
                </a:solidFill>
                <a:latin typeface="Calibri"/>
                <a:ea typeface="Calibri"/>
                <a:cs typeface="Calibri"/>
                <a:sym typeface="Calibri"/>
              </a:rPr>
              <a:t>Exercises to Avoid</a:t>
            </a:r>
            <a:endParaRPr>
              <a:solidFill>
                <a:srgbClr val="000000"/>
              </a:solidFill>
            </a:endParaRPr>
          </a:p>
        </p:txBody>
      </p:sp>
      <p:sp>
        <p:nvSpPr>
          <p:cNvPr id="330" name="Google Shape;330;p53"/>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600"/>
              <a:buFont typeface="Arial"/>
              <a:buChar char="•"/>
            </a:pPr>
            <a:r>
              <a:rPr b="0" i="0" lang="en-US" sz="2600" u="none">
                <a:solidFill>
                  <a:schemeClr val="dk1"/>
                </a:solidFill>
                <a:latin typeface="Calibri"/>
                <a:ea typeface="Calibri"/>
                <a:cs typeface="Calibri"/>
                <a:sym typeface="Calibri"/>
              </a:rPr>
              <a:t>Downhill snow skiing</a:t>
            </a:r>
            <a:endParaRPr/>
          </a:p>
          <a:p>
            <a:pPr indent="-342900" lvl="0" marL="342900" marR="0" rtl="0" algn="l">
              <a:lnSpc>
                <a:spcPct val="90000"/>
              </a:lnSpc>
              <a:spcBef>
                <a:spcPts val="520"/>
              </a:spcBef>
              <a:spcAft>
                <a:spcPts val="0"/>
              </a:spcAft>
              <a:buClr>
                <a:schemeClr val="dk1"/>
              </a:buClr>
              <a:buSzPts val="2600"/>
              <a:buFont typeface="Arial"/>
              <a:buChar char="•"/>
            </a:pPr>
            <a:r>
              <a:rPr b="0" i="0" lang="en-US" sz="2600" u="none">
                <a:solidFill>
                  <a:schemeClr val="dk1"/>
                </a:solidFill>
                <a:latin typeface="Calibri"/>
                <a:ea typeface="Calibri"/>
                <a:cs typeface="Calibri"/>
                <a:sym typeface="Calibri"/>
              </a:rPr>
              <a:t>Contact sport</a:t>
            </a:r>
            <a:endParaRPr/>
          </a:p>
          <a:p>
            <a:pPr indent="-285750" lvl="1" marL="742950" marR="0" rtl="0" algn="l">
              <a:lnSpc>
                <a:spcPct val="9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Football</a:t>
            </a:r>
            <a:endParaRPr/>
          </a:p>
          <a:p>
            <a:pPr indent="-285750" lvl="1" marL="742950" marR="0" rtl="0" algn="l">
              <a:lnSpc>
                <a:spcPct val="9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Basketball</a:t>
            </a:r>
            <a:endParaRPr/>
          </a:p>
          <a:p>
            <a:pPr indent="-285750" lvl="1" marL="742950" marR="0" rtl="0" algn="l">
              <a:lnSpc>
                <a:spcPct val="9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Ice Hockey</a:t>
            </a:r>
            <a:endParaRPr/>
          </a:p>
          <a:p>
            <a:pPr indent="-285750" lvl="1" marL="742950" marR="0" rtl="0" algn="l">
              <a:lnSpc>
                <a:spcPct val="90000"/>
              </a:lnSpc>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Soccer</a:t>
            </a:r>
            <a:endParaRPr/>
          </a:p>
          <a:p>
            <a:pPr indent="-342900" lvl="0" marL="342900" marR="0" rtl="0" algn="l">
              <a:lnSpc>
                <a:spcPct val="90000"/>
              </a:lnSpc>
              <a:spcBef>
                <a:spcPts val="520"/>
              </a:spcBef>
              <a:spcAft>
                <a:spcPts val="0"/>
              </a:spcAft>
              <a:buClr>
                <a:schemeClr val="dk1"/>
              </a:buClr>
              <a:buSzPts val="2600"/>
              <a:buFont typeface="Arial"/>
              <a:buChar char="•"/>
            </a:pPr>
            <a:r>
              <a:rPr b="0" i="0" lang="en-US" sz="2600" u="none">
                <a:solidFill>
                  <a:schemeClr val="dk1"/>
                </a:solidFill>
                <a:latin typeface="Calibri"/>
                <a:ea typeface="Calibri"/>
                <a:cs typeface="Calibri"/>
                <a:sym typeface="Calibri"/>
              </a:rPr>
              <a:t>Scuba Diving</a:t>
            </a:r>
            <a:endParaRPr/>
          </a:p>
          <a:p>
            <a:pPr indent="-342900" lvl="0" marL="342900" marR="0" rtl="0" algn="l">
              <a:lnSpc>
                <a:spcPct val="90000"/>
              </a:lnSpc>
              <a:spcBef>
                <a:spcPts val="520"/>
              </a:spcBef>
              <a:spcAft>
                <a:spcPts val="0"/>
              </a:spcAft>
              <a:buClr>
                <a:schemeClr val="dk1"/>
              </a:buClr>
              <a:buSzPts val="2600"/>
              <a:buFont typeface="Arial"/>
              <a:buChar char="•"/>
            </a:pPr>
            <a:r>
              <a:rPr b="0" i="0" lang="en-US" sz="2600" u="none">
                <a:solidFill>
                  <a:schemeClr val="dk1"/>
                </a:solidFill>
                <a:latin typeface="Calibri"/>
                <a:ea typeface="Calibri"/>
                <a:cs typeface="Calibri"/>
                <a:sym typeface="Calibri"/>
              </a:rPr>
              <a:t>Gymnastics</a:t>
            </a:r>
            <a:endParaRPr/>
          </a:p>
          <a:p>
            <a:pPr indent="-342900" lvl="0" marL="342900" marR="0" rtl="0" algn="l">
              <a:lnSpc>
                <a:spcPct val="90000"/>
              </a:lnSpc>
              <a:spcBef>
                <a:spcPts val="520"/>
              </a:spcBef>
              <a:spcAft>
                <a:spcPts val="0"/>
              </a:spcAft>
              <a:buClr>
                <a:schemeClr val="dk1"/>
              </a:buClr>
              <a:buSzPts val="2600"/>
              <a:buFont typeface="Arial"/>
              <a:buChar char="•"/>
            </a:pPr>
            <a:r>
              <a:rPr b="0" i="0" lang="en-US" sz="2600" u="none">
                <a:solidFill>
                  <a:schemeClr val="dk1"/>
                </a:solidFill>
                <a:latin typeface="Calibri"/>
                <a:ea typeface="Calibri"/>
                <a:cs typeface="Calibri"/>
                <a:sym typeface="Calibri"/>
              </a:rPr>
              <a:t>Horseback riding</a:t>
            </a:r>
            <a:endParaRPr/>
          </a:p>
          <a:p>
            <a:pPr indent="-342900" lvl="0" marL="342900" marR="0" rtl="0" algn="l">
              <a:lnSpc>
                <a:spcPct val="90000"/>
              </a:lnSpc>
              <a:spcBef>
                <a:spcPts val="520"/>
              </a:spcBef>
              <a:spcAft>
                <a:spcPts val="0"/>
              </a:spcAft>
              <a:buClr>
                <a:schemeClr val="dk1"/>
              </a:buClr>
              <a:buSzPts val="2600"/>
              <a:buFont typeface="Arial"/>
              <a:buChar char="•"/>
            </a:pPr>
            <a:r>
              <a:rPr b="0" i="0" lang="en-US" sz="2600" u="none">
                <a:solidFill>
                  <a:schemeClr val="dk1"/>
                </a:solidFill>
                <a:latin typeface="Calibri"/>
                <a:ea typeface="Calibri"/>
                <a:cs typeface="Calibri"/>
                <a:sym typeface="Calibri"/>
              </a:rPr>
              <a:t>Standing for long periods of time</a:t>
            </a:r>
            <a:endParaRPr/>
          </a:p>
        </p:txBody>
      </p:sp>
      <p:pic>
        <p:nvPicPr>
          <p:cNvPr descr="http://i.telegraph.co.uk/telegraph/multimedia/archive/01456/PF-football_1456661f.jpg" id="331" name="Google Shape;331;p53"/>
          <p:cNvPicPr preferRelativeResize="0"/>
          <p:nvPr/>
        </p:nvPicPr>
        <p:blipFill rotWithShape="1">
          <a:blip r:embed="rId3">
            <a:alphaModFix/>
          </a:blip>
          <a:srcRect b="0" l="0" r="0" t="0"/>
          <a:stretch/>
        </p:blipFill>
        <p:spPr>
          <a:xfrm>
            <a:off x="4800600" y="1905000"/>
            <a:ext cx="3009900" cy="4008437"/>
          </a:xfrm>
          <a:prstGeom prst="rect">
            <a:avLst/>
          </a:prstGeom>
          <a:noFill/>
          <a:ln cap="flat" cmpd="sng" w="76200">
            <a:solidFill>
              <a:srgbClr val="CC0000">
                <a:alpha val="0"/>
              </a:srgbClr>
            </a:solidFill>
            <a:prstDash val="solid"/>
            <a:round/>
            <a:headEnd len="sm" w="sm" type="none"/>
            <a:tailEnd len="sm" w="sm" type="none"/>
          </a:ln>
        </p:spPr>
      </p:pic>
      <p:sp>
        <p:nvSpPr>
          <p:cNvPr id="332" name="Google Shape;332;p5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4"/>
          <p:cNvSpPr/>
          <p:nvPr/>
        </p:nvSpPr>
        <p:spPr>
          <a:xfrm>
            <a:off x="154700" y="488075"/>
            <a:ext cx="8793300" cy="8010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54"/>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Your Changing Body</a:t>
            </a:r>
            <a:endParaRPr b="0" i="0" sz="4400" u="none" cap="none" strike="noStrike">
              <a:solidFill>
                <a:schemeClr val="dk1"/>
              </a:solidFill>
              <a:latin typeface="Calibri"/>
              <a:ea typeface="Calibri"/>
              <a:cs typeface="Calibri"/>
              <a:sym typeface="Calibri"/>
            </a:endParaRPr>
          </a:p>
        </p:txBody>
      </p:sp>
      <p:pic>
        <p:nvPicPr>
          <p:cNvPr id="339" name="Google Shape;339;p54"/>
          <p:cNvPicPr preferRelativeResize="0"/>
          <p:nvPr/>
        </p:nvPicPr>
        <p:blipFill rotWithShape="1">
          <a:blip r:embed="rId3">
            <a:alphaModFix/>
          </a:blip>
          <a:srcRect b="0" l="0" r="0" t="0"/>
          <a:stretch/>
        </p:blipFill>
        <p:spPr>
          <a:xfrm>
            <a:off x="13856" y="1754215"/>
            <a:ext cx="3459988" cy="5189983"/>
          </a:xfrm>
          <a:prstGeom prst="rect">
            <a:avLst/>
          </a:prstGeom>
          <a:noFill/>
          <a:ln>
            <a:noFill/>
          </a:ln>
        </p:spPr>
      </p:pic>
      <p:sp>
        <p:nvSpPr>
          <p:cNvPr id="340" name="Google Shape;340;p54"/>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341" name="Google Shape;341;p54"/>
          <p:cNvSpPr/>
          <p:nvPr/>
        </p:nvSpPr>
        <p:spPr>
          <a:xfrm>
            <a:off x="3566675" y="1401625"/>
            <a:ext cx="5381400" cy="5637300"/>
          </a:xfrm>
          <a:prstGeom prst="rect">
            <a:avLst/>
          </a:prstGeom>
          <a:noFill/>
          <a:ln>
            <a:noFill/>
          </a:ln>
        </p:spPr>
        <p:txBody>
          <a:bodyPr anchorCtr="0" anchor="t" bIns="45700" lIns="91425" spcFirstLastPara="1" rIns="91425" wrap="square" tIns="45700">
            <a:noAutofit/>
          </a:bodyPr>
          <a:lstStyle/>
          <a:p>
            <a:pPr indent="-336550" lvl="0" marL="457200" marR="0" rtl="0" algn="l">
              <a:spcBef>
                <a:spcPts val="0"/>
              </a:spcBef>
              <a:spcAft>
                <a:spcPts val="0"/>
              </a:spcAft>
              <a:buClr>
                <a:srgbClr val="1155CC"/>
              </a:buClr>
              <a:buSzPts val="1700"/>
              <a:buFont typeface="Arial"/>
              <a:buChar char="➔"/>
            </a:pPr>
            <a:r>
              <a:rPr lang="en-US" sz="1700">
                <a:solidFill>
                  <a:srgbClr val="000000"/>
                </a:solidFill>
                <a:latin typeface="Arial"/>
                <a:ea typeface="Arial"/>
                <a:cs typeface="Arial"/>
                <a:sym typeface="Arial"/>
              </a:rPr>
              <a:t>You will have some minor discomforts like bladder control problems, backaches, hemorrhoids, heartburn and tender breast.</a:t>
            </a:r>
            <a:endParaRPr sz="1700">
              <a:solidFill>
                <a:schemeClr val="dk1"/>
              </a:solidFill>
              <a:latin typeface="Calibri"/>
              <a:ea typeface="Calibri"/>
              <a:cs typeface="Calibri"/>
              <a:sym typeface="Calibri"/>
            </a:endParaRPr>
          </a:p>
          <a:p>
            <a:pPr indent="-336550" lvl="0" marL="457200" marR="0" rtl="0" algn="l">
              <a:spcBef>
                <a:spcPts val="0"/>
              </a:spcBef>
              <a:spcAft>
                <a:spcPts val="0"/>
              </a:spcAft>
              <a:buClr>
                <a:srgbClr val="1155CC"/>
              </a:buClr>
              <a:buSzPts val="1700"/>
              <a:buFont typeface="Arial"/>
              <a:buChar char="➔"/>
            </a:pPr>
            <a:r>
              <a:rPr lang="en-US" sz="1700">
                <a:solidFill>
                  <a:srgbClr val="000000"/>
                </a:solidFill>
                <a:latin typeface="Arial"/>
                <a:ea typeface="Arial"/>
                <a:cs typeface="Arial"/>
                <a:sym typeface="Arial"/>
              </a:rPr>
              <a:t>Your skin will be stretched in various places besides you abdomen while the baby grows. Your breasts, hips, thighs and even your arms are enlarging and stretch marks can be found in these other areas. Your abdomen may itch from all of the stretching too.</a:t>
            </a:r>
            <a:endParaRPr sz="1700">
              <a:solidFill>
                <a:schemeClr val="dk1"/>
              </a:solidFill>
              <a:latin typeface="Calibri"/>
              <a:ea typeface="Calibri"/>
              <a:cs typeface="Calibri"/>
              <a:sym typeface="Calibri"/>
            </a:endParaRPr>
          </a:p>
          <a:p>
            <a:pPr indent="-336550" lvl="0" marL="457200" marR="0" rtl="0" algn="l">
              <a:spcBef>
                <a:spcPts val="0"/>
              </a:spcBef>
              <a:spcAft>
                <a:spcPts val="0"/>
              </a:spcAft>
              <a:buClr>
                <a:srgbClr val="1155CC"/>
              </a:buClr>
              <a:buSzPts val="1700"/>
              <a:buFont typeface="Arial"/>
              <a:buChar char="➔"/>
            </a:pPr>
            <a:r>
              <a:rPr lang="en-US" sz="1700">
                <a:solidFill>
                  <a:srgbClr val="000000"/>
                </a:solidFill>
                <a:latin typeface="Arial"/>
                <a:ea typeface="Arial"/>
                <a:cs typeface="Arial"/>
                <a:sym typeface="Arial"/>
              </a:rPr>
              <a:t>Your hair will be affected my hormonal changes. You may notice thickness of your hair during pregnancy. But after the birth there may be a dramatic loss of hair, again, due to hormonal changes.</a:t>
            </a:r>
            <a:endParaRPr sz="1700">
              <a:solidFill>
                <a:schemeClr val="dk1"/>
              </a:solidFill>
              <a:latin typeface="Calibri"/>
              <a:ea typeface="Calibri"/>
              <a:cs typeface="Calibri"/>
              <a:sym typeface="Calibri"/>
            </a:endParaRPr>
          </a:p>
          <a:p>
            <a:pPr indent="-336550" lvl="0" marL="457200" marR="0" rtl="0" algn="l">
              <a:spcBef>
                <a:spcPts val="0"/>
              </a:spcBef>
              <a:spcAft>
                <a:spcPts val="0"/>
              </a:spcAft>
              <a:buClr>
                <a:srgbClr val="1155CC"/>
              </a:buClr>
              <a:buSzPts val="1700"/>
              <a:buFont typeface="Arial"/>
              <a:buChar char="➔"/>
            </a:pPr>
            <a:r>
              <a:rPr lang="en-US" sz="1700">
                <a:solidFill>
                  <a:srgbClr val="000000"/>
                </a:solidFill>
                <a:latin typeface="Arial"/>
                <a:ea typeface="Arial"/>
                <a:cs typeface="Arial"/>
                <a:sym typeface="Arial"/>
              </a:rPr>
              <a:t>Cravings are thought to be the body’s way of letting you know it needs certain nutrients. For example if you are craving ice cream or other junk food, your body may need energy found in carbohydrates. Try to make nutritious choices and not give in to unhealthy cravings.</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5"/>
          <p:cNvSpPr txBox="1"/>
          <p:nvPr>
            <p:ph type="title"/>
          </p:nvPr>
        </p:nvSpPr>
        <p:spPr>
          <a:xfrm>
            <a:off x="457200" y="277803"/>
            <a:ext cx="8229600" cy="8166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Health During Pregnancy</a:t>
            </a:r>
            <a:endParaRPr>
              <a:solidFill>
                <a:srgbClr val="000000"/>
              </a:solidFill>
              <a:latin typeface="Calibri"/>
              <a:ea typeface="Calibri"/>
              <a:cs typeface="Calibri"/>
              <a:sym typeface="Calibri"/>
            </a:endParaRPr>
          </a:p>
        </p:txBody>
      </p:sp>
      <p:sp>
        <p:nvSpPr>
          <p:cNvPr id="347" name="Google Shape;347;p55"/>
          <p:cNvSpPr txBox="1"/>
          <p:nvPr>
            <p:ph idx="1" type="body"/>
          </p:nvPr>
        </p:nvSpPr>
        <p:spPr>
          <a:xfrm>
            <a:off x="457200" y="1600200"/>
            <a:ext cx="4252200" cy="4530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Steps to Manage Stress</a:t>
            </a:r>
            <a:endParaRPr sz="2400">
              <a:latin typeface="Arial"/>
              <a:ea typeface="Arial"/>
              <a:cs typeface="Arial"/>
              <a:sym typeface="Arial"/>
            </a:endParaRPr>
          </a:p>
          <a:p>
            <a:pPr indent="-381000" lvl="1" marL="9144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Avoid sugary foods and caffeine</a:t>
            </a:r>
            <a:endParaRPr sz="2400">
              <a:latin typeface="Arial"/>
              <a:ea typeface="Arial"/>
              <a:cs typeface="Arial"/>
              <a:sym typeface="Arial"/>
            </a:endParaRPr>
          </a:p>
          <a:p>
            <a:pPr indent="-381000" lvl="1" marL="9144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Exercise</a:t>
            </a:r>
            <a:endParaRPr sz="2400">
              <a:latin typeface="Arial"/>
              <a:ea typeface="Arial"/>
              <a:cs typeface="Arial"/>
              <a:sym typeface="Arial"/>
            </a:endParaRPr>
          </a:p>
          <a:p>
            <a:pPr indent="-381000" lvl="1" marL="9144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Take a time-out</a:t>
            </a:r>
            <a:endParaRPr sz="2400">
              <a:latin typeface="Arial"/>
              <a:ea typeface="Arial"/>
              <a:cs typeface="Arial"/>
              <a:sym typeface="Arial"/>
            </a:endParaRPr>
          </a:p>
          <a:p>
            <a:pPr indent="-381000" lvl="1" marL="9144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Practice </a:t>
            </a:r>
            <a:r>
              <a:rPr lang="en-US" sz="2400">
                <a:latin typeface="Arial"/>
                <a:ea typeface="Arial"/>
                <a:cs typeface="Arial"/>
                <a:sym typeface="Arial"/>
              </a:rPr>
              <a:t>relaxation</a:t>
            </a:r>
            <a:r>
              <a:rPr i="0" lang="en-US" sz="2400" u="none" cap="none" strike="noStrike">
                <a:solidFill>
                  <a:schemeClr val="dk1"/>
                </a:solidFill>
                <a:latin typeface="Arial"/>
                <a:ea typeface="Arial"/>
                <a:cs typeface="Arial"/>
                <a:sym typeface="Arial"/>
              </a:rPr>
              <a:t> techniques</a:t>
            </a:r>
            <a:endParaRPr sz="2400">
              <a:latin typeface="Arial"/>
              <a:ea typeface="Arial"/>
              <a:cs typeface="Arial"/>
              <a:sym typeface="Arial"/>
            </a:endParaRPr>
          </a:p>
          <a:p>
            <a:pPr indent="-381000" lvl="1" marL="9144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Talk about concerns</a:t>
            </a:r>
            <a:endParaRPr sz="2400">
              <a:latin typeface="Arial"/>
              <a:ea typeface="Arial"/>
              <a:cs typeface="Arial"/>
              <a:sym typeface="Arial"/>
            </a:endParaRPr>
          </a:p>
          <a:p>
            <a:pPr indent="-381000" lvl="1" marL="914400" marR="0" rtl="0" algn="l">
              <a:lnSpc>
                <a:spcPct val="115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Take a class for expectant parents</a:t>
            </a:r>
            <a:endParaRPr sz="2400">
              <a:latin typeface="Arial"/>
              <a:ea typeface="Arial"/>
              <a:cs typeface="Arial"/>
              <a:sym typeface="Arial"/>
            </a:endParaRPr>
          </a:p>
          <a:p>
            <a:pPr indent="-193040" lvl="0" marL="273050" marR="0" rtl="0" algn="l">
              <a:lnSpc>
                <a:spcPct val="115000"/>
              </a:lnSpc>
              <a:spcBef>
                <a:spcPts val="600"/>
              </a:spcBef>
              <a:spcAft>
                <a:spcPts val="0"/>
              </a:spcAft>
              <a:buClr>
                <a:schemeClr val="accent1"/>
              </a:buClr>
              <a:buSzPts val="1260"/>
              <a:buFont typeface="Noto Sans Symbols"/>
              <a:buNone/>
            </a:pPr>
            <a:r>
              <a:t/>
            </a:r>
            <a:endParaRPr b="0" i="0" sz="1800" u="none" cap="none" strike="noStrike">
              <a:solidFill>
                <a:schemeClr val="dk1"/>
              </a:solidFill>
              <a:latin typeface="Century Schoolbook"/>
              <a:ea typeface="Century Schoolbook"/>
              <a:cs typeface="Century Schoolbook"/>
              <a:sym typeface="Century Schoolbook"/>
            </a:endParaRPr>
          </a:p>
        </p:txBody>
      </p:sp>
      <p:pic>
        <p:nvPicPr>
          <p:cNvPr descr="C:\Documents and Settings\cf_haidet\Local Settings\Temporary Internet Files\Content.IE5\0VKNSZEL\MP900385419[1].jpg" id="348" name="Google Shape;348;p55"/>
          <p:cNvPicPr preferRelativeResize="0"/>
          <p:nvPr/>
        </p:nvPicPr>
        <p:blipFill rotWithShape="1">
          <a:blip r:embed="rId3">
            <a:alphaModFix/>
          </a:blip>
          <a:srcRect b="0" l="0" r="0" t="0"/>
          <a:stretch/>
        </p:blipFill>
        <p:spPr>
          <a:xfrm>
            <a:off x="5414196" y="1714500"/>
            <a:ext cx="3394374" cy="4751699"/>
          </a:xfrm>
          <a:prstGeom prst="rect">
            <a:avLst/>
          </a:prstGeom>
          <a:noFill/>
          <a:ln cap="flat" cmpd="sng" w="76200">
            <a:solidFill>
              <a:srgbClr val="FFD966"/>
            </a:solidFill>
            <a:prstDash val="solid"/>
            <a:round/>
            <a:headEnd len="sm" w="sm" type="none"/>
            <a:tailEnd len="sm" w="sm" type="none"/>
          </a:ln>
        </p:spPr>
      </p:pic>
      <p:sp>
        <p:nvSpPr>
          <p:cNvPr id="349" name="Google Shape;349;p55"/>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id="354" name="Google Shape;354;p56"/>
          <p:cNvPicPr preferRelativeResize="0"/>
          <p:nvPr/>
        </p:nvPicPr>
        <p:blipFill rotWithShape="1">
          <a:blip r:embed="rId3">
            <a:alphaModFix/>
          </a:blip>
          <a:srcRect b="0" l="0" r="0" t="0"/>
          <a:stretch/>
        </p:blipFill>
        <p:spPr>
          <a:xfrm>
            <a:off x="4360200" y="1765300"/>
            <a:ext cx="4783800" cy="3587850"/>
          </a:xfrm>
          <a:prstGeom prst="rect">
            <a:avLst/>
          </a:prstGeom>
          <a:noFill/>
          <a:ln>
            <a:noFill/>
          </a:ln>
        </p:spPr>
      </p:pic>
      <p:sp>
        <p:nvSpPr>
          <p:cNvPr id="355" name="Google Shape;355;p56"/>
          <p:cNvSpPr/>
          <p:nvPr/>
        </p:nvSpPr>
        <p:spPr>
          <a:xfrm>
            <a:off x="223450" y="475550"/>
            <a:ext cx="8662800" cy="7383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56"/>
          <p:cNvSpPr txBox="1"/>
          <p:nvPr>
            <p:ph type="ctrTitle"/>
          </p:nvPr>
        </p:nvSpPr>
        <p:spPr>
          <a:xfrm>
            <a:off x="223450" y="103175"/>
            <a:ext cx="8234700" cy="147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Invest Time in Yourself</a:t>
            </a:r>
            <a:endParaRPr b="0" i="0" sz="4400" u="none" cap="none" strike="noStrike">
              <a:solidFill>
                <a:schemeClr val="dk1"/>
              </a:solidFill>
              <a:latin typeface="Calibri"/>
              <a:ea typeface="Calibri"/>
              <a:cs typeface="Calibri"/>
              <a:sym typeface="Calibri"/>
            </a:endParaRPr>
          </a:p>
        </p:txBody>
      </p:sp>
      <p:sp>
        <p:nvSpPr>
          <p:cNvPr id="357" name="Google Shape;357;p56"/>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358" name="Google Shape;358;p56"/>
          <p:cNvSpPr/>
          <p:nvPr/>
        </p:nvSpPr>
        <p:spPr>
          <a:xfrm>
            <a:off x="133475" y="1412713"/>
            <a:ext cx="4152300" cy="48771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Rest – because of the hormones you will feel very tired.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Take a warm (not hot) bath or shower.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Wear comfortable clothes. You won’t hurt the baby wearing something tight but you will be very uncomfortable.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See your dentist.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This would be a good time to learn a new hobby or craft. Ask a friend or relative to teach you so you can make something for your baby.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Do yoga or meditate in order to bring total relaxation to your mind and body.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sp>
        <p:nvSpPr>
          <p:cNvPr id="132" name="Google Shape;132;p30"/>
          <p:cNvSpPr txBox="1"/>
          <p:nvPr>
            <p:ph type="title"/>
          </p:nvPr>
        </p:nvSpPr>
        <p:spPr>
          <a:xfrm>
            <a:off x="457200" y="277804"/>
            <a:ext cx="8229600" cy="7650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2—1</a:t>
            </a:r>
            <a:r>
              <a:rPr baseline="30000" i="0" lang="en-US" sz="4400" u="none" cap="none" strike="noStrike">
                <a:solidFill>
                  <a:srgbClr val="000000"/>
                </a:solidFill>
                <a:latin typeface="Calibri"/>
                <a:ea typeface="Calibri"/>
                <a:cs typeface="Calibri"/>
                <a:sym typeface="Calibri"/>
              </a:rPr>
              <a:t>st</a:t>
            </a:r>
            <a:r>
              <a:rPr i="0" lang="en-US" sz="4400" u="none" cap="none" strike="noStrike">
                <a:solidFill>
                  <a:srgbClr val="000000"/>
                </a:solidFill>
                <a:latin typeface="Calibri"/>
                <a:ea typeface="Calibri"/>
                <a:cs typeface="Calibri"/>
                <a:sym typeface="Calibri"/>
              </a:rPr>
              <a:t> Trimester</a:t>
            </a:r>
            <a:r>
              <a:rPr b="0" i="0" lang="en-US" sz="4400" u="none" cap="none" strike="noStrike">
                <a:solidFill>
                  <a:schemeClr val="dk2"/>
                </a:solidFill>
                <a:latin typeface="Garamond"/>
                <a:ea typeface="Garamond"/>
                <a:cs typeface="Garamond"/>
                <a:sym typeface="Garamond"/>
              </a:rPr>
              <a:t>	</a:t>
            </a:r>
            <a:endParaRPr/>
          </a:p>
        </p:txBody>
      </p:sp>
      <p:sp>
        <p:nvSpPr>
          <p:cNvPr id="133" name="Google Shape;133;p30"/>
          <p:cNvSpPr txBox="1"/>
          <p:nvPr>
            <p:ph idx="1" type="body"/>
          </p:nvPr>
        </p:nvSpPr>
        <p:spPr>
          <a:xfrm>
            <a:off x="4503250" y="1617400"/>
            <a:ext cx="37641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Breasts begin to swell and enlarge.  </a:t>
            </a:r>
            <a:endParaRPr>
              <a:latin typeface="Arial"/>
              <a:ea typeface="Arial"/>
              <a:cs typeface="Arial"/>
              <a:sym typeface="Arial"/>
            </a:endParaRPr>
          </a:p>
          <a:p>
            <a:pPr indent="-406400" lvl="0" marL="457200" marR="0" rtl="0" algn="l">
              <a:lnSpc>
                <a:spcPct val="115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Possible morning sickness </a:t>
            </a:r>
            <a:endParaRPr>
              <a:latin typeface="Arial"/>
              <a:ea typeface="Arial"/>
              <a:cs typeface="Arial"/>
              <a:sym typeface="Arial"/>
            </a:endParaRPr>
          </a:p>
          <a:p>
            <a:pPr indent="-406400" lvl="0" marL="457200" marR="0" rtl="0" algn="l">
              <a:lnSpc>
                <a:spcPct val="115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Continued fatigue </a:t>
            </a:r>
            <a:endParaRPr>
              <a:latin typeface="Arial"/>
              <a:ea typeface="Arial"/>
              <a:cs typeface="Arial"/>
              <a:sym typeface="Arial"/>
            </a:endParaRPr>
          </a:p>
        </p:txBody>
      </p:sp>
      <p:pic>
        <p:nvPicPr>
          <p:cNvPr id="134" name="Google Shape;134;p30"/>
          <p:cNvPicPr preferRelativeResize="0"/>
          <p:nvPr/>
        </p:nvPicPr>
        <p:blipFill rotWithShape="1">
          <a:blip r:embed="rId3">
            <a:alphaModFix/>
          </a:blip>
          <a:srcRect b="10249" l="32408" r="34430" t="0"/>
          <a:stretch/>
        </p:blipFill>
        <p:spPr>
          <a:xfrm>
            <a:off x="1151600" y="1617400"/>
            <a:ext cx="2096926" cy="4764725"/>
          </a:xfrm>
          <a:prstGeom prst="rect">
            <a:avLst/>
          </a:prstGeom>
          <a:noFill/>
          <a:ln cap="flat" cmpd="sng" w="76200">
            <a:solidFill>
              <a:srgbClr val="3C78D8"/>
            </a:solidFill>
            <a:prstDash val="solid"/>
            <a:round/>
            <a:headEnd len="sm" w="sm" type="none"/>
            <a:tailEnd len="sm" w="sm" type="none"/>
          </a:ln>
        </p:spPr>
      </p:pic>
      <p:sp>
        <p:nvSpPr>
          <p:cNvPr id="135" name="Google Shape;135;p30"/>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7"/>
          <p:cNvSpPr/>
          <p:nvPr/>
        </p:nvSpPr>
        <p:spPr>
          <a:xfrm>
            <a:off x="275000" y="513100"/>
            <a:ext cx="8628300" cy="7386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57"/>
          <p:cNvSpPr txBox="1"/>
          <p:nvPr>
            <p:ph type="ctrTitle"/>
          </p:nvPr>
        </p:nvSpPr>
        <p:spPr>
          <a:xfrm>
            <a:off x="685800" y="103187"/>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Get Some Zzzzz’s</a:t>
            </a:r>
            <a:endParaRPr b="0" i="0" sz="4400" u="none" cap="none" strike="noStrike">
              <a:solidFill>
                <a:schemeClr val="dk1"/>
              </a:solidFill>
              <a:latin typeface="Calibri"/>
              <a:ea typeface="Calibri"/>
              <a:cs typeface="Calibri"/>
              <a:sym typeface="Calibri"/>
            </a:endParaRPr>
          </a:p>
        </p:txBody>
      </p:sp>
      <p:sp>
        <p:nvSpPr>
          <p:cNvPr id="365" name="Google Shape;365;p57"/>
          <p:cNvSpPr txBox="1"/>
          <p:nvPr/>
        </p:nvSpPr>
        <p:spPr>
          <a:xfrm>
            <a:off x="13854" y="6488668"/>
            <a:ext cx="19673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pic>
        <p:nvPicPr>
          <p:cNvPr id="366" name="Google Shape;366;p57"/>
          <p:cNvPicPr preferRelativeResize="0"/>
          <p:nvPr/>
        </p:nvPicPr>
        <p:blipFill rotWithShape="1">
          <a:blip r:embed="rId3">
            <a:alphaModFix/>
          </a:blip>
          <a:srcRect b="0" l="0" r="0" t="0"/>
          <a:stretch/>
        </p:blipFill>
        <p:spPr>
          <a:xfrm>
            <a:off x="5415702" y="2376546"/>
            <a:ext cx="3728300" cy="2473125"/>
          </a:xfrm>
          <a:prstGeom prst="rect">
            <a:avLst/>
          </a:prstGeom>
          <a:noFill/>
          <a:ln>
            <a:noFill/>
          </a:ln>
        </p:spPr>
      </p:pic>
      <p:sp>
        <p:nvSpPr>
          <p:cNvPr id="367" name="Google Shape;367;p57"/>
          <p:cNvSpPr/>
          <p:nvPr/>
        </p:nvSpPr>
        <p:spPr>
          <a:xfrm>
            <a:off x="158525" y="1439175"/>
            <a:ext cx="5310300" cy="556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You will experience fatigue during the first and third trimester. Don’t ignore the urge to rest during the day. Your body is doing some pretty amazing things and needs the nap to rejuvenate.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If your nose is stuffy and you are coughing when you lay down try propping yourself up and sleep in a sitting position.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When your baby gets bigger your belly will need some support. Tuck a pillow under your tummy while lying on your side.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Arial"/>
                <a:ea typeface="Arial"/>
                <a:cs typeface="Arial"/>
                <a:sym typeface="Arial"/>
              </a:rPr>
              <a:t>Some other helpful tips: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caffeine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TV and computer screens an hour before bed.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Read in bed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Make sure it’s not too hot in your bedroom</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foods that will cause heartburn </a:t>
            </a:r>
            <a:endParaRPr sz="1800"/>
          </a:p>
          <a:p>
            <a:pPr indent="-342900" lvl="0" marL="457200" marR="0" rtl="0" algn="l">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Meditate with picture imagery.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pic>
        <p:nvPicPr>
          <p:cNvPr descr="C:\Documents and Settings\cf_haidet\Local Settings\Temporary Internet Files\Content.IE5\RPMKJ0AN\MP900448497[1].jpg" id="372" name="Google Shape;372;p58"/>
          <p:cNvPicPr preferRelativeResize="0"/>
          <p:nvPr/>
        </p:nvPicPr>
        <p:blipFill rotWithShape="1">
          <a:blip r:embed="rId3">
            <a:alphaModFix/>
          </a:blip>
          <a:srcRect b="0" l="0" r="0" t="0"/>
          <a:stretch/>
        </p:blipFill>
        <p:spPr>
          <a:xfrm>
            <a:off x="3683425" y="2045300"/>
            <a:ext cx="5460575" cy="3640400"/>
          </a:xfrm>
          <a:prstGeom prst="rect">
            <a:avLst/>
          </a:prstGeom>
          <a:noFill/>
          <a:ln>
            <a:noFill/>
          </a:ln>
        </p:spPr>
      </p:pic>
      <p:sp>
        <p:nvSpPr>
          <p:cNvPr id="373" name="Google Shape;373;p58"/>
          <p:cNvSpPr txBox="1"/>
          <p:nvPr>
            <p:ph type="title"/>
          </p:nvPr>
        </p:nvSpPr>
        <p:spPr>
          <a:xfrm>
            <a:off x="457200" y="277812"/>
            <a:ext cx="8229600" cy="11397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Century Schoolbook"/>
              <a:buNone/>
            </a:pPr>
            <a:r>
              <a:rPr lang="en-US" cap="small">
                <a:solidFill>
                  <a:srgbClr val="000000"/>
                </a:solidFill>
                <a:latin typeface="Calibri"/>
                <a:ea typeface="Calibri"/>
                <a:cs typeface="Calibri"/>
                <a:sym typeface="Calibri"/>
              </a:rPr>
              <a:t>Health During Pregnancy</a:t>
            </a:r>
            <a:endParaRPr>
              <a:solidFill>
                <a:srgbClr val="000000"/>
              </a:solidFill>
              <a:latin typeface="Calibri"/>
              <a:ea typeface="Calibri"/>
              <a:cs typeface="Calibri"/>
              <a:sym typeface="Calibri"/>
            </a:endParaRPr>
          </a:p>
        </p:txBody>
      </p:sp>
      <p:sp>
        <p:nvSpPr>
          <p:cNvPr id="374" name="Google Shape;374;p58"/>
          <p:cNvSpPr txBox="1"/>
          <p:nvPr>
            <p:ph idx="1" type="body"/>
          </p:nvPr>
        </p:nvSpPr>
        <p:spPr>
          <a:xfrm>
            <a:off x="457200" y="1600200"/>
            <a:ext cx="4046100" cy="4530600"/>
          </a:xfrm>
          <a:prstGeom prst="rect">
            <a:avLst/>
          </a:prstGeom>
          <a:noFill/>
          <a:ln>
            <a:noFill/>
          </a:ln>
        </p:spPr>
        <p:txBody>
          <a:bodyPr anchorCtr="0" anchor="t" bIns="45700" lIns="91425" spcFirstLastPara="1" rIns="91425" wrap="square" tIns="45700">
            <a:noAutofit/>
          </a:bodyPr>
          <a:lstStyle/>
          <a:p>
            <a:pPr indent="-318770" lvl="0" marL="273050" marR="0" rtl="0" algn="l">
              <a:lnSpc>
                <a:spcPct val="100000"/>
              </a:lnSpc>
              <a:spcBef>
                <a:spcPts val="0"/>
              </a:spcBef>
              <a:spcAft>
                <a:spcPts val="0"/>
              </a:spcAft>
              <a:buClr>
                <a:srgbClr val="1155CC"/>
              </a:buClr>
              <a:buSzPts val="2400"/>
              <a:buFont typeface="Arial"/>
              <a:buChar char="➔"/>
            </a:pPr>
            <a:r>
              <a:rPr i="0" lang="en-US" sz="2400" u="none">
                <a:solidFill>
                  <a:schemeClr val="dk1"/>
                </a:solidFill>
                <a:latin typeface="Arial"/>
                <a:ea typeface="Arial"/>
                <a:cs typeface="Arial"/>
                <a:sym typeface="Arial"/>
              </a:rPr>
              <a:t>Mothers-to-Be Daily Routines:</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Eat a well-balanced diet</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Exercise moderately</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Get plenty of sleep</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Practice good hygiene </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Manage Stress</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Manage Emotional Adjustments </a:t>
            </a:r>
            <a:endParaRPr>
              <a:latin typeface="Arial"/>
              <a:ea typeface="Arial"/>
              <a:cs typeface="Arial"/>
              <a:sym typeface="Arial"/>
            </a:endParaRPr>
          </a:p>
          <a:p>
            <a:pPr indent="-318769" lvl="1" marL="639762" marR="0" rtl="0" algn="l">
              <a:lnSpc>
                <a:spcPct val="100000"/>
              </a:lnSpc>
              <a:spcBef>
                <a:spcPts val="0"/>
              </a:spcBef>
              <a:spcAft>
                <a:spcPts val="0"/>
              </a:spcAft>
              <a:buClr>
                <a:srgbClr val="1155CC"/>
              </a:buClr>
              <a:buSzPts val="2400"/>
              <a:buFont typeface="Arial"/>
              <a:buChar char="◆"/>
            </a:pPr>
            <a:r>
              <a:rPr i="0" lang="en-US" u="none" cap="none" strike="noStrike">
                <a:solidFill>
                  <a:schemeClr val="dk1"/>
                </a:solidFill>
                <a:latin typeface="Arial"/>
                <a:ea typeface="Arial"/>
                <a:cs typeface="Arial"/>
                <a:sym typeface="Arial"/>
              </a:rPr>
              <a:t>Avoid depression</a:t>
            </a:r>
            <a:endParaRPr i="0" u="none" cap="none" strike="noStrike">
              <a:solidFill>
                <a:schemeClr val="dk1"/>
              </a:solidFill>
              <a:latin typeface="Arial"/>
              <a:ea typeface="Arial"/>
              <a:cs typeface="Arial"/>
              <a:sym typeface="Arial"/>
            </a:endParaRPr>
          </a:p>
        </p:txBody>
      </p:sp>
      <p:sp>
        <p:nvSpPr>
          <p:cNvPr id="375" name="Google Shape;375;p58"/>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9" name="Shape 139"/>
        <p:cNvGrpSpPr/>
        <p:nvPr/>
      </p:nvGrpSpPr>
      <p:grpSpPr>
        <a:xfrm>
          <a:off x="0" y="0"/>
          <a:ext cx="0" cy="0"/>
          <a:chOff x="0" y="0"/>
          <a:chExt cx="0" cy="0"/>
        </a:xfrm>
      </p:grpSpPr>
      <p:sp>
        <p:nvSpPr>
          <p:cNvPr id="140" name="Google Shape;140;p31"/>
          <p:cNvSpPr txBox="1"/>
          <p:nvPr>
            <p:ph type="title"/>
          </p:nvPr>
        </p:nvSpPr>
        <p:spPr>
          <a:xfrm>
            <a:off x="457200" y="277803"/>
            <a:ext cx="8229600" cy="8508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3—1</a:t>
            </a:r>
            <a:r>
              <a:rPr baseline="30000" i="0" lang="en-US" sz="4400" u="none" cap="none" strike="noStrike">
                <a:solidFill>
                  <a:srgbClr val="000000"/>
                </a:solidFill>
                <a:latin typeface="Calibri"/>
                <a:ea typeface="Calibri"/>
                <a:cs typeface="Calibri"/>
                <a:sym typeface="Calibri"/>
              </a:rPr>
              <a:t>st</a:t>
            </a:r>
            <a:r>
              <a:rPr i="0" lang="en-US" sz="4400" u="none" cap="none" strike="noStrike">
                <a:solidFill>
                  <a:srgbClr val="000000"/>
                </a:solidFill>
                <a:latin typeface="Calibri"/>
                <a:ea typeface="Calibri"/>
                <a:cs typeface="Calibri"/>
                <a:sym typeface="Calibri"/>
              </a:rPr>
              <a:t> Trimester</a:t>
            </a:r>
            <a:endParaRPr>
              <a:solidFill>
                <a:srgbClr val="000000"/>
              </a:solidFill>
              <a:latin typeface="Calibri"/>
              <a:ea typeface="Calibri"/>
              <a:cs typeface="Calibri"/>
              <a:sym typeface="Calibri"/>
            </a:endParaRPr>
          </a:p>
        </p:txBody>
      </p:sp>
      <p:sp>
        <p:nvSpPr>
          <p:cNvPr id="141" name="Google Shape;141;p31"/>
          <p:cNvSpPr txBox="1"/>
          <p:nvPr>
            <p:ph idx="1" type="body"/>
          </p:nvPr>
        </p:nvSpPr>
        <p:spPr>
          <a:xfrm>
            <a:off x="3946350" y="1622975"/>
            <a:ext cx="4561800" cy="51147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Breasts continue to become fuller and ache </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Morning sickness continues</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Abdomen becomes larger </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Uterus is about the size of an orange </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Mood Swings </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Increased appetite</a:t>
            </a:r>
            <a:endParaRPr/>
          </a:p>
          <a:p>
            <a:pPr indent="-209550" lvl="0" marL="342900" marR="0" rtl="0" algn="l">
              <a:spcBef>
                <a:spcPts val="560"/>
              </a:spcBef>
              <a:spcAft>
                <a:spcPts val="0"/>
              </a:spcAft>
              <a:buClr>
                <a:schemeClr val="lt2"/>
              </a:buClr>
              <a:buSzPts val="2100"/>
              <a:buFont typeface="Noto Sans Symbols"/>
              <a:buNone/>
            </a:pPr>
            <a:r>
              <a:t/>
            </a:r>
            <a:endParaRPr b="0" i="0" sz="2800" u="none" cap="none" strike="noStrike">
              <a:solidFill>
                <a:schemeClr val="dk1"/>
              </a:solidFill>
              <a:latin typeface="Verdana"/>
              <a:ea typeface="Verdana"/>
              <a:cs typeface="Verdana"/>
              <a:sym typeface="Verdana"/>
            </a:endParaRPr>
          </a:p>
        </p:txBody>
      </p:sp>
      <p:pic>
        <p:nvPicPr>
          <p:cNvPr id="142" name="Google Shape;142;p31"/>
          <p:cNvPicPr preferRelativeResize="0"/>
          <p:nvPr/>
        </p:nvPicPr>
        <p:blipFill rotWithShape="1">
          <a:blip r:embed="rId3">
            <a:alphaModFix/>
          </a:blip>
          <a:srcRect b="9313" l="65323" r="0" t="0"/>
          <a:stretch/>
        </p:blipFill>
        <p:spPr>
          <a:xfrm>
            <a:off x="1168775" y="1743301"/>
            <a:ext cx="2067300" cy="4539000"/>
          </a:xfrm>
          <a:prstGeom prst="rect">
            <a:avLst/>
          </a:prstGeom>
          <a:noFill/>
          <a:ln cap="flat" cmpd="sng" w="76200">
            <a:solidFill>
              <a:srgbClr val="3C78D8"/>
            </a:solidFill>
            <a:prstDash val="solid"/>
            <a:round/>
            <a:headEnd len="sm" w="sm" type="none"/>
            <a:tailEnd len="sm" w="sm" type="none"/>
          </a:ln>
        </p:spPr>
      </p:pic>
      <p:sp>
        <p:nvSpPr>
          <p:cNvPr id="143" name="Google Shape;143;p31"/>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7" name="Shape 147"/>
        <p:cNvGrpSpPr/>
        <p:nvPr/>
      </p:nvGrpSpPr>
      <p:grpSpPr>
        <a:xfrm>
          <a:off x="0" y="0"/>
          <a:ext cx="0" cy="0"/>
          <a:chOff x="0" y="0"/>
          <a:chExt cx="0" cy="0"/>
        </a:xfrm>
      </p:grpSpPr>
      <p:sp>
        <p:nvSpPr>
          <p:cNvPr id="148" name="Google Shape;148;p32"/>
          <p:cNvSpPr txBox="1"/>
          <p:nvPr>
            <p:ph type="title"/>
          </p:nvPr>
        </p:nvSpPr>
        <p:spPr>
          <a:xfrm>
            <a:off x="457200" y="277803"/>
            <a:ext cx="8229600" cy="8508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4—2</a:t>
            </a:r>
            <a:r>
              <a:rPr baseline="30000" i="0" lang="en-US" sz="4400" u="none" cap="none" strike="noStrike">
                <a:solidFill>
                  <a:srgbClr val="000000"/>
                </a:solidFill>
                <a:latin typeface="Calibri"/>
                <a:ea typeface="Calibri"/>
                <a:cs typeface="Calibri"/>
                <a:sym typeface="Calibri"/>
              </a:rPr>
              <a:t>nd</a:t>
            </a:r>
            <a:r>
              <a:rPr i="0" lang="en-US" sz="4400" u="none" cap="none" strike="noStrike">
                <a:solidFill>
                  <a:srgbClr val="000000"/>
                </a:solidFill>
                <a:latin typeface="Calibri"/>
                <a:ea typeface="Calibri"/>
                <a:cs typeface="Calibri"/>
                <a:sym typeface="Calibri"/>
              </a:rPr>
              <a:t> Trimester</a:t>
            </a:r>
            <a:endParaRPr>
              <a:solidFill>
                <a:srgbClr val="000000"/>
              </a:solidFill>
              <a:latin typeface="Calibri"/>
              <a:ea typeface="Calibri"/>
              <a:cs typeface="Calibri"/>
              <a:sym typeface="Calibri"/>
            </a:endParaRPr>
          </a:p>
        </p:txBody>
      </p:sp>
      <p:sp>
        <p:nvSpPr>
          <p:cNvPr id="149" name="Google Shape;149;p32"/>
          <p:cNvSpPr txBox="1"/>
          <p:nvPr>
            <p:ph idx="1" type="body"/>
          </p:nvPr>
        </p:nvSpPr>
        <p:spPr>
          <a:xfrm>
            <a:off x="4066675" y="1600200"/>
            <a:ext cx="4252200" cy="51147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"Round ligament pain"</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Start to feel better because morning sickness is usually gone</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Not as tired</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Starting to show, may have to buy maternity clothes</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Red swollen gums during pregnancy</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Nasal swelling </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Cravings </a:t>
            </a:r>
            <a:endParaRPr>
              <a:latin typeface="Arial"/>
              <a:ea typeface="Arial"/>
              <a:cs typeface="Arial"/>
              <a:sym typeface="Arial"/>
            </a:endParaRPr>
          </a:p>
          <a:p>
            <a:pPr indent="-381000" lvl="0" marL="457200" marR="0" rtl="0" algn="l">
              <a:lnSpc>
                <a:spcPct val="100000"/>
              </a:lnSpc>
              <a:spcBef>
                <a:spcPts val="0"/>
              </a:spcBef>
              <a:spcAft>
                <a:spcPts val="0"/>
              </a:spcAft>
              <a:buClr>
                <a:srgbClr val="1155CC"/>
              </a:buClr>
              <a:buSzPts val="2400"/>
              <a:buFont typeface="Arial"/>
              <a:buChar char="➔"/>
            </a:pPr>
            <a:r>
              <a:rPr i="0" lang="en-US" sz="2400" u="none" cap="none" strike="noStrike">
                <a:solidFill>
                  <a:schemeClr val="dk1"/>
                </a:solidFill>
                <a:latin typeface="Arial"/>
                <a:ea typeface="Arial"/>
                <a:cs typeface="Arial"/>
                <a:sym typeface="Arial"/>
              </a:rPr>
              <a:t>Facial skin may darken</a:t>
            </a:r>
            <a:endParaRPr>
              <a:latin typeface="Arial"/>
              <a:ea typeface="Arial"/>
              <a:cs typeface="Arial"/>
              <a:sym typeface="Arial"/>
            </a:endParaRPr>
          </a:p>
        </p:txBody>
      </p:sp>
      <p:pic>
        <p:nvPicPr>
          <p:cNvPr id="150" name="Google Shape;150;p32"/>
          <p:cNvPicPr preferRelativeResize="0"/>
          <p:nvPr/>
        </p:nvPicPr>
        <p:blipFill rotWithShape="1">
          <a:blip r:embed="rId3">
            <a:alphaModFix/>
          </a:blip>
          <a:srcRect b="11016" l="0" r="67350" t="0"/>
          <a:stretch/>
        </p:blipFill>
        <p:spPr>
          <a:xfrm>
            <a:off x="1132025" y="1600200"/>
            <a:ext cx="2168075" cy="4961100"/>
          </a:xfrm>
          <a:prstGeom prst="rect">
            <a:avLst/>
          </a:prstGeom>
          <a:noFill/>
          <a:ln cap="flat" cmpd="sng" w="76200">
            <a:solidFill>
              <a:srgbClr val="3C78D8"/>
            </a:solidFill>
            <a:prstDash val="solid"/>
            <a:round/>
            <a:headEnd len="sm" w="sm" type="none"/>
            <a:tailEnd len="sm" w="sm" type="none"/>
          </a:ln>
        </p:spPr>
      </p:pic>
      <p:sp>
        <p:nvSpPr>
          <p:cNvPr id="151" name="Google Shape;151;p32"/>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5" name="Shape 155"/>
        <p:cNvGrpSpPr/>
        <p:nvPr/>
      </p:nvGrpSpPr>
      <p:grpSpPr>
        <a:xfrm>
          <a:off x="0" y="0"/>
          <a:ext cx="0" cy="0"/>
          <a:chOff x="0" y="0"/>
          <a:chExt cx="0" cy="0"/>
        </a:xfrm>
      </p:grpSpPr>
      <p:sp>
        <p:nvSpPr>
          <p:cNvPr id="156" name="Google Shape;156;p33"/>
          <p:cNvSpPr txBox="1"/>
          <p:nvPr>
            <p:ph type="title"/>
          </p:nvPr>
        </p:nvSpPr>
        <p:spPr>
          <a:xfrm>
            <a:off x="457200" y="277804"/>
            <a:ext cx="8229600" cy="7821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5—2</a:t>
            </a:r>
            <a:r>
              <a:rPr baseline="30000" i="0" lang="en-US" sz="4400" u="none" cap="none" strike="noStrike">
                <a:solidFill>
                  <a:srgbClr val="000000"/>
                </a:solidFill>
                <a:latin typeface="Calibri"/>
                <a:ea typeface="Calibri"/>
                <a:cs typeface="Calibri"/>
                <a:sym typeface="Calibri"/>
              </a:rPr>
              <a:t>nd</a:t>
            </a:r>
            <a:r>
              <a:rPr i="0" lang="en-US" sz="4400" u="none" cap="none" strike="noStrike">
                <a:solidFill>
                  <a:srgbClr val="000000"/>
                </a:solidFill>
                <a:latin typeface="Calibri"/>
                <a:ea typeface="Calibri"/>
                <a:cs typeface="Calibri"/>
                <a:sym typeface="Calibri"/>
              </a:rPr>
              <a:t> Trimester</a:t>
            </a:r>
            <a:endParaRPr>
              <a:solidFill>
                <a:srgbClr val="000000"/>
              </a:solidFill>
              <a:latin typeface="Calibri"/>
              <a:ea typeface="Calibri"/>
              <a:cs typeface="Calibri"/>
              <a:sym typeface="Calibri"/>
            </a:endParaRPr>
          </a:p>
        </p:txBody>
      </p:sp>
      <p:sp>
        <p:nvSpPr>
          <p:cNvPr id="157" name="Google Shape;157;p33"/>
          <p:cNvSpPr txBox="1"/>
          <p:nvPr>
            <p:ph idx="1" type="body"/>
          </p:nvPr>
        </p:nvSpPr>
        <p:spPr>
          <a:xfrm>
            <a:off x="4393250" y="1617400"/>
            <a:ext cx="41835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Enlarged abdomen is obvious </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Fetal heartbeat is heard </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Quickening occurs</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Abnormal Dreams</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Leg cramps </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Backache </a:t>
            </a:r>
            <a:endParaRPr>
              <a:latin typeface="Arial"/>
              <a:ea typeface="Arial"/>
              <a:cs typeface="Arial"/>
              <a:sym typeface="Arial"/>
            </a:endParaRPr>
          </a:p>
        </p:txBody>
      </p:sp>
      <p:pic>
        <p:nvPicPr>
          <p:cNvPr id="158" name="Google Shape;158;p33"/>
          <p:cNvPicPr preferRelativeResize="0"/>
          <p:nvPr/>
        </p:nvPicPr>
        <p:blipFill rotWithShape="1">
          <a:blip r:embed="rId3">
            <a:alphaModFix/>
          </a:blip>
          <a:srcRect b="10778" l="32677" r="32687" t="0"/>
          <a:stretch/>
        </p:blipFill>
        <p:spPr>
          <a:xfrm>
            <a:off x="1461000" y="1687075"/>
            <a:ext cx="2062550" cy="4460925"/>
          </a:xfrm>
          <a:prstGeom prst="rect">
            <a:avLst/>
          </a:prstGeom>
          <a:noFill/>
          <a:ln cap="flat" cmpd="sng" w="76200">
            <a:solidFill>
              <a:srgbClr val="3C78D8"/>
            </a:solidFill>
            <a:prstDash val="solid"/>
            <a:round/>
            <a:headEnd len="sm" w="sm" type="none"/>
            <a:tailEnd len="sm" w="sm" type="none"/>
          </a:ln>
        </p:spPr>
      </p:pic>
      <p:sp>
        <p:nvSpPr>
          <p:cNvPr id="159" name="Google Shape;159;p33"/>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3" name="Shape 163"/>
        <p:cNvGrpSpPr/>
        <p:nvPr/>
      </p:nvGrpSpPr>
      <p:grpSpPr>
        <a:xfrm>
          <a:off x="0" y="0"/>
          <a:ext cx="0" cy="0"/>
          <a:chOff x="0" y="0"/>
          <a:chExt cx="0" cy="0"/>
        </a:xfrm>
      </p:grpSpPr>
      <p:sp>
        <p:nvSpPr>
          <p:cNvPr id="164" name="Google Shape;164;p34"/>
          <p:cNvSpPr txBox="1"/>
          <p:nvPr>
            <p:ph type="title"/>
          </p:nvPr>
        </p:nvSpPr>
        <p:spPr>
          <a:xfrm>
            <a:off x="457200" y="277804"/>
            <a:ext cx="8229600" cy="7821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6—2</a:t>
            </a:r>
            <a:r>
              <a:rPr baseline="30000" i="0" lang="en-US" sz="4400" u="none" cap="none" strike="noStrike">
                <a:solidFill>
                  <a:srgbClr val="000000"/>
                </a:solidFill>
                <a:latin typeface="Calibri"/>
                <a:ea typeface="Calibri"/>
                <a:cs typeface="Calibri"/>
                <a:sym typeface="Calibri"/>
              </a:rPr>
              <a:t>nd</a:t>
            </a:r>
            <a:r>
              <a:rPr i="0" lang="en-US" sz="4400" u="none" cap="none" strike="noStrike">
                <a:solidFill>
                  <a:srgbClr val="000000"/>
                </a:solidFill>
                <a:latin typeface="Calibri"/>
                <a:ea typeface="Calibri"/>
                <a:cs typeface="Calibri"/>
                <a:sym typeface="Calibri"/>
              </a:rPr>
              <a:t> Trimester</a:t>
            </a:r>
            <a:endParaRPr>
              <a:solidFill>
                <a:srgbClr val="000000"/>
              </a:solidFill>
              <a:latin typeface="Calibri"/>
              <a:ea typeface="Calibri"/>
              <a:cs typeface="Calibri"/>
              <a:sym typeface="Calibri"/>
            </a:endParaRPr>
          </a:p>
        </p:txBody>
      </p:sp>
      <p:sp>
        <p:nvSpPr>
          <p:cNvPr id="165" name="Google Shape;165;p34"/>
          <p:cNvSpPr txBox="1"/>
          <p:nvPr>
            <p:ph idx="1" type="body"/>
          </p:nvPr>
        </p:nvSpPr>
        <p:spPr>
          <a:xfrm>
            <a:off x="4290125" y="1838525"/>
            <a:ext cx="42180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Fetal movement is strong </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Kicking can be felt from the outside </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sciatic nerve pain</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Swelling legs and feet</a:t>
            </a:r>
            <a:endParaRPr>
              <a:latin typeface="Arial"/>
              <a:ea typeface="Arial"/>
              <a:cs typeface="Arial"/>
              <a:sym typeface="Arial"/>
            </a:endParaRPr>
          </a:p>
          <a:p>
            <a:pPr indent="-406400" lvl="0" marL="457200" marR="0" rtl="0" algn="l">
              <a:lnSpc>
                <a:spcPct val="100000"/>
              </a:lnSpc>
              <a:spcBef>
                <a:spcPts val="0"/>
              </a:spcBef>
              <a:spcAft>
                <a:spcPts val="0"/>
              </a:spcAft>
              <a:buClr>
                <a:srgbClr val="1155CC"/>
              </a:buClr>
              <a:buSzPts val="2800"/>
              <a:buFont typeface="Arial"/>
              <a:buChar char="➔"/>
            </a:pPr>
            <a:r>
              <a:rPr i="0" lang="en-US" sz="2800" u="none" cap="none" strike="noStrike">
                <a:solidFill>
                  <a:schemeClr val="dk1"/>
                </a:solidFill>
                <a:latin typeface="Arial"/>
                <a:ea typeface="Arial"/>
                <a:cs typeface="Arial"/>
                <a:sym typeface="Arial"/>
              </a:rPr>
              <a:t>Stretch marks</a:t>
            </a:r>
            <a:endParaRPr>
              <a:latin typeface="Arial"/>
              <a:ea typeface="Arial"/>
              <a:cs typeface="Arial"/>
              <a:sym typeface="Arial"/>
            </a:endParaRPr>
          </a:p>
          <a:p>
            <a:pPr indent="-361950" lvl="0" marL="457200" marR="0" rtl="0" algn="l">
              <a:lnSpc>
                <a:spcPct val="100000"/>
              </a:lnSpc>
              <a:spcBef>
                <a:spcPts val="0"/>
              </a:spcBef>
              <a:spcAft>
                <a:spcPts val="0"/>
              </a:spcAft>
              <a:buClr>
                <a:srgbClr val="1155CC"/>
              </a:buClr>
              <a:buSzPts val="2100"/>
              <a:buFont typeface="Arial"/>
              <a:buChar char="➔"/>
            </a:pPr>
            <a:r>
              <a:rPr lang="en-US">
                <a:latin typeface="Arial"/>
                <a:ea typeface="Arial"/>
                <a:cs typeface="Arial"/>
                <a:sym typeface="Arial"/>
              </a:rPr>
              <a:t>Heartburn</a:t>
            </a:r>
            <a:r>
              <a:rPr i="0" lang="en-US" sz="2800" u="none" cap="none" strike="noStrike">
                <a:solidFill>
                  <a:schemeClr val="dk1"/>
                </a:solidFill>
                <a:latin typeface="Arial"/>
                <a:ea typeface="Arial"/>
                <a:cs typeface="Arial"/>
                <a:sym typeface="Arial"/>
              </a:rPr>
              <a:t> </a:t>
            </a:r>
            <a:endParaRPr>
              <a:latin typeface="Arial"/>
              <a:ea typeface="Arial"/>
              <a:cs typeface="Arial"/>
              <a:sym typeface="Arial"/>
            </a:endParaRPr>
          </a:p>
        </p:txBody>
      </p:sp>
      <p:pic>
        <p:nvPicPr>
          <p:cNvPr id="166" name="Google Shape;166;p34"/>
          <p:cNvPicPr preferRelativeResize="0"/>
          <p:nvPr/>
        </p:nvPicPr>
        <p:blipFill rotWithShape="1">
          <a:blip r:embed="rId3">
            <a:alphaModFix/>
          </a:blip>
          <a:srcRect b="11386" l="66473" r="0" t="0"/>
          <a:stretch/>
        </p:blipFill>
        <p:spPr>
          <a:xfrm>
            <a:off x="1245121" y="1531850"/>
            <a:ext cx="2111255" cy="4684875"/>
          </a:xfrm>
          <a:prstGeom prst="rect">
            <a:avLst/>
          </a:prstGeom>
          <a:noFill/>
          <a:ln cap="flat" cmpd="sng" w="76200">
            <a:solidFill>
              <a:srgbClr val="3C78D8"/>
            </a:solidFill>
            <a:prstDash val="solid"/>
            <a:round/>
            <a:headEnd len="sm" w="sm" type="none"/>
            <a:tailEnd len="sm" w="sm" type="none"/>
          </a:ln>
        </p:spPr>
      </p:pic>
      <p:sp>
        <p:nvSpPr>
          <p:cNvPr id="167" name="Google Shape;167;p34"/>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sp>
        <p:nvSpPr>
          <p:cNvPr id="172" name="Google Shape;172;p35"/>
          <p:cNvSpPr txBox="1"/>
          <p:nvPr>
            <p:ph type="title"/>
          </p:nvPr>
        </p:nvSpPr>
        <p:spPr>
          <a:xfrm>
            <a:off x="457200" y="277804"/>
            <a:ext cx="8229600" cy="7476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7—3</a:t>
            </a:r>
            <a:r>
              <a:rPr baseline="30000" i="0" lang="en-US" sz="4400" u="none" cap="none" strike="noStrike">
                <a:solidFill>
                  <a:srgbClr val="000000"/>
                </a:solidFill>
                <a:latin typeface="Calibri"/>
                <a:ea typeface="Calibri"/>
                <a:cs typeface="Calibri"/>
                <a:sym typeface="Calibri"/>
              </a:rPr>
              <a:t>rd</a:t>
            </a:r>
            <a:r>
              <a:rPr i="0" lang="en-US" sz="4400" u="none" cap="none" strike="noStrike">
                <a:solidFill>
                  <a:srgbClr val="000000"/>
                </a:solidFill>
                <a:latin typeface="Calibri"/>
                <a:ea typeface="Calibri"/>
                <a:cs typeface="Calibri"/>
                <a:sym typeface="Calibri"/>
              </a:rPr>
              <a:t> Trimester</a:t>
            </a:r>
            <a:r>
              <a:rPr b="0" i="0" lang="en-US" sz="4400" u="none" cap="none" strike="noStrike">
                <a:solidFill>
                  <a:schemeClr val="dk2"/>
                </a:solidFill>
                <a:latin typeface="Garamond"/>
                <a:ea typeface="Garamond"/>
                <a:cs typeface="Garamond"/>
                <a:sym typeface="Garamond"/>
              </a:rPr>
              <a:t> </a:t>
            </a:r>
            <a:endParaRPr/>
          </a:p>
        </p:txBody>
      </p:sp>
      <p:sp>
        <p:nvSpPr>
          <p:cNvPr id="173" name="Google Shape;173;p35"/>
          <p:cNvSpPr txBox="1"/>
          <p:nvPr>
            <p:ph idx="1" type="body"/>
          </p:nvPr>
        </p:nvSpPr>
        <p:spPr>
          <a:xfrm>
            <a:off x="4101050" y="1689675"/>
            <a:ext cx="40977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Shortness of breath</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Continued fatigue, leg cramps and frequent urination </a:t>
            </a:r>
            <a:endParaRPr/>
          </a:p>
        </p:txBody>
      </p:sp>
      <p:pic>
        <p:nvPicPr>
          <p:cNvPr id="174" name="Google Shape;174;p35"/>
          <p:cNvPicPr preferRelativeResize="0"/>
          <p:nvPr/>
        </p:nvPicPr>
        <p:blipFill rotWithShape="1">
          <a:blip r:embed="rId3">
            <a:alphaModFix/>
          </a:blip>
          <a:srcRect b="12226" l="0" r="67228" t="0"/>
          <a:stretch/>
        </p:blipFill>
        <p:spPr>
          <a:xfrm>
            <a:off x="857200" y="1556100"/>
            <a:ext cx="2133500" cy="4797750"/>
          </a:xfrm>
          <a:prstGeom prst="rect">
            <a:avLst/>
          </a:prstGeom>
          <a:noFill/>
          <a:ln cap="flat" cmpd="sng" w="76200">
            <a:solidFill>
              <a:srgbClr val="3C78D8"/>
            </a:solidFill>
            <a:prstDash val="solid"/>
            <a:round/>
            <a:headEnd len="sm" w="sm" type="none"/>
            <a:tailEnd len="sm" w="sm" type="none"/>
          </a:ln>
        </p:spPr>
      </p:pic>
      <p:sp>
        <p:nvSpPr>
          <p:cNvPr id="175" name="Google Shape;175;p35"/>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9" name="Shape 179"/>
        <p:cNvGrpSpPr/>
        <p:nvPr/>
      </p:nvGrpSpPr>
      <p:grpSpPr>
        <a:xfrm>
          <a:off x="0" y="0"/>
          <a:ext cx="0" cy="0"/>
          <a:chOff x="0" y="0"/>
          <a:chExt cx="0" cy="0"/>
        </a:xfrm>
      </p:grpSpPr>
      <p:sp>
        <p:nvSpPr>
          <p:cNvPr id="180" name="Google Shape;180;p36"/>
          <p:cNvSpPr txBox="1"/>
          <p:nvPr>
            <p:ph type="title"/>
          </p:nvPr>
        </p:nvSpPr>
        <p:spPr>
          <a:xfrm>
            <a:off x="457200" y="277804"/>
            <a:ext cx="8229600" cy="782100"/>
          </a:xfrm>
          <a:prstGeom prst="rect">
            <a:avLst/>
          </a:prstGeom>
          <a:solidFill>
            <a:srgbClr val="FFE599"/>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Garamond"/>
              <a:buNone/>
            </a:pPr>
            <a:r>
              <a:rPr i="0" lang="en-US" sz="4400" u="none" cap="none" strike="noStrike">
                <a:solidFill>
                  <a:srgbClr val="000000"/>
                </a:solidFill>
                <a:latin typeface="Calibri"/>
                <a:ea typeface="Calibri"/>
                <a:cs typeface="Calibri"/>
                <a:sym typeface="Calibri"/>
              </a:rPr>
              <a:t>Month 8—3</a:t>
            </a:r>
            <a:r>
              <a:rPr baseline="30000" i="0" lang="en-US" sz="4400" u="none" cap="none" strike="noStrike">
                <a:solidFill>
                  <a:srgbClr val="000000"/>
                </a:solidFill>
                <a:latin typeface="Calibri"/>
                <a:ea typeface="Calibri"/>
                <a:cs typeface="Calibri"/>
                <a:sym typeface="Calibri"/>
              </a:rPr>
              <a:t>rd</a:t>
            </a:r>
            <a:r>
              <a:rPr i="0" lang="en-US" sz="4400" u="none" cap="none" strike="noStrike">
                <a:solidFill>
                  <a:srgbClr val="000000"/>
                </a:solidFill>
                <a:latin typeface="Calibri"/>
                <a:ea typeface="Calibri"/>
                <a:cs typeface="Calibri"/>
                <a:sym typeface="Calibri"/>
              </a:rPr>
              <a:t> Trimester </a:t>
            </a:r>
            <a:endParaRPr>
              <a:solidFill>
                <a:srgbClr val="000000"/>
              </a:solidFill>
              <a:latin typeface="Calibri"/>
              <a:ea typeface="Calibri"/>
              <a:cs typeface="Calibri"/>
              <a:sym typeface="Calibri"/>
            </a:endParaRPr>
          </a:p>
        </p:txBody>
      </p:sp>
      <p:sp>
        <p:nvSpPr>
          <p:cNvPr id="181" name="Google Shape;181;p36"/>
          <p:cNvSpPr txBox="1"/>
          <p:nvPr>
            <p:ph idx="1" type="body"/>
          </p:nvPr>
        </p:nvSpPr>
        <p:spPr>
          <a:xfrm>
            <a:off x="4101050" y="1600200"/>
            <a:ext cx="4114800" cy="4530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Fetal kicks are strong</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Braxton Hicks</a:t>
            </a:r>
            <a:endParaRPr/>
          </a:p>
          <a:p>
            <a:pPr indent="-406400" lvl="0" marL="457200" marR="0" rtl="0" algn="l">
              <a:lnSpc>
                <a:spcPct val="100000"/>
              </a:lnSpc>
              <a:spcBef>
                <a:spcPts val="0"/>
              </a:spcBef>
              <a:spcAft>
                <a:spcPts val="0"/>
              </a:spcAft>
              <a:buClr>
                <a:srgbClr val="1155CC"/>
              </a:buClr>
              <a:buSzPts val="2800"/>
              <a:buFont typeface="Verdana"/>
              <a:buChar char="➔"/>
            </a:pPr>
            <a:r>
              <a:rPr b="0" i="0" lang="en-US" sz="2800" u="none" cap="none" strike="noStrike">
                <a:solidFill>
                  <a:schemeClr val="dk1"/>
                </a:solidFill>
                <a:latin typeface="Verdana"/>
                <a:ea typeface="Verdana"/>
                <a:cs typeface="Verdana"/>
                <a:sym typeface="Verdana"/>
              </a:rPr>
              <a:t>Difficulty sleeping </a:t>
            </a:r>
            <a:endParaRPr/>
          </a:p>
        </p:txBody>
      </p:sp>
      <p:pic>
        <p:nvPicPr>
          <p:cNvPr id="182" name="Google Shape;182;p36"/>
          <p:cNvPicPr preferRelativeResize="0"/>
          <p:nvPr/>
        </p:nvPicPr>
        <p:blipFill rotWithShape="1">
          <a:blip r:embed="rId3">
            <a:alphaModFix/>
          </a:blip>
          <a:srcRect b="11418" l="33082" r="33082" t="0"/>
          <a:stretch/>
        </p:blipFill>
        <p:spPr>
          <a:xfrm>
            <a:off x="928150" y="1600200"/>
            <a:ext cx="2389126" cy="5251525"/>
          </a:xfrm>
          <a:prstGeom prst="rect">
            <a:avLst/>
          </a:prstGeom>
          <a:noFill/>
          <a:ln cap="flat" cmpd="sng" w="76200">
            <a:solidFill>
              <a:srgbClr val="3C78D8"/>
            </a:solidFill>
            <a:prstDash val="solid"/>
            <a:round/>
            <a:headEnd len="sm" w="sm" type="none"/>
            <a:tailEnd len="sm" w="sm" type="none"/>
          </a:ln>
        </p:spPr>
      </p:pic>
      <p:sp>
        <p:nvSpPr>
          <p:cNvPr id="183" name="Google Shape;183;p36"/>
          <p:cNvSpPr txBox="1"/>
          <p:nvPr>
            <p:ph idx="12" type="sldNum"/>
          </p:nvPr>
        </p:nvSpPr>
        <p:spPr>
          <a:xfrm>
            <a:off x="6553200" y="6248400"/>
            <a:ext cx="21336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000"/>
              <a:buFont typeface="Verdana"/>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