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 id="2147483685" r:id="rId2"/>
    <p:sldMasterId id="2147483686"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embeddedFontLst>
    <p:embeddedFont>
      <p:font typeface="Verdana" panose="020B060403050404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Garamond" panose="02020404030301010803" pitchFamily="18" charset="0"/>
      <p:regular r:id="rId51"/>
      <p:bold r:id="rId52"/>
      <p:italic r:id="rId53"/>
      <p:boldItalic r:id="rId54"/>
    </p:embeddedFont>
    <p:embeddedFont>
      <p:font typeface="Century Schoolbook" panose="02040604050505020304"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196" name="Google Shape;196;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There are many misconceptions about caloric needs during pregnancy. During early pregnancy the energy requirements are not different from pre-pregnancy needs. Typically, pregnant women require between 2,200-2,900 calories a day. This amount is sufficient for the additional needs of the developing fetus. A modest increase in calorie needs occurs during the second and third trimesters of pregnancy. During the second trimester there should be an increase of about 340 kcal per day and during the 3</a:t>
            </a:r>
            <a:r>
              <a:rPr lang="en-US" baseline="30000">
                <a:solidFill>
                  <a:schemeClr val="dk1"/>
                </a:solidFill>
              </a:rPr>
              <a:t>rd</a:t>
            </a:r>
            <a:r>
              <a:rPr lang="en-US">
                <a:solidFill>
                  <a:schemeClr val="dk1"/>
                </a:solidFill>
              </a:rPr>
              <a:t> trimesters there should be an increase in 452 kcal per day. These are very minor increases in caloric intake. The main goal during pregnancy is to eat a variety of foods, especially fruits, vegetables and meats. Different foods contain different amounts of nutrients such as proteins, carbohydrates, vitamins, and minerals. The website www.mypryramid.gov provides much information on specific foods for healthy pregnancy. This website provides links to create individualized plans that are based on age, height, and weight to track and record food intake. Because of the special needs during pregnancy, using a website such as mypyramid.gov  can be beneficial to ensure healthy eating.</a:t>
            </a:r>
            <a:endParaRPr>
              <a:solidFill>
                <a:schemeClr val="dk1"/>
              </a:solidFill>
            </a:endParaRPr>
          </a:p>
          <a:p>
            <a:pPr marL="0" marR="0" lvl="0" indent="0" algn="l" rtl="0">
              <a:spcBef>
                <a:spcPts val="0"/>
              </a:spcBef>
              <a:spcAft>
                <a:spcPts val="0"/>
              </a:spcAft>
              <a:buFont typeface="Arial"/>
              <a:buNone/>
            </a:pPr>
            <a:endParaRPr/>
          </a:p>
        </p:txBody>
      </p:sp>
      <p:sp>
        <p:nvSpPr>
          <p:cNvPr id="272" name="Google Shape;272;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Some general recommendations for a healthy diet during pregnancy include: try whole grain instead of items made from white flour. These include breads, cereals, pastas and brown rice. </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Whole fruits are advised but frozen or canned can be just as nutritious. If you opt for canned fruits avoid those canned in heavy syrup because they contain extra sugar. Fruits such as apples, pears, peaches, nectarines and melon are excellent choices. Because acid can cause heartburn, you may want to be cautious with the amount of acidic fruit you eat, like oranges, pineapples, lemons and limes. However, it these do not affect you there is no reason to avoid them in the diet.</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Consume vegetables such as leafy greens, bell peppers, eggplant, squash and mushrooms.</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Lean protein from both plant-based and animal-based sources is recommended: Try tofu, nuts, seeds, lentils, beans, red meat, chicken, turkey, fish and pork.</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Low-fat dairy: Milk, cheese and yogurt. Try to stick to low fat or fat free dairy sources</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Healthful fats: such as canola oil, walnuts, almonds and avocadoes. These contain omega-3 fatty acids which are essential – meaning the body cannot make them so they must be supplied from the diet. Omega-3 fatty acids decrease cardiovascular disease and improve heart and blood vessel function. During pregnancy, omega-3 fatty acids are also important in brain development of the fetus. </a:t>
            </a:r>
            <a:endParaRPr/>
          </a:p>
        </p:txBody>
      </p:sp>
      <p:sp>
        <p:nvSpPr>
          <p:cNvPr id="289" name="Google Shape;289;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There are some foods to avoid during pregnancy. These include beverages or sports drinks and foods containing a high amounts of sugar and/or sodium. High sodium intake may lead to increased blood pressure, and high sugar foods add calories without nutritional value. Several foods that increase risk of foodborne illness should also be avoided including, raw or undercooked eggs which may carry salmonella, unpasteurized juices or dairy products, undercooked meat, poultry and fish, and deli meats which may contain Listeria which is of particular concern for pregnant women. In addition, raw vegetable sprouts can contain E. Coli or Salmonella and soft cheeses  such as Queso Fresco that have not been pasteurized may also contain pathogenic bacteria.  Food borne illnesses during pregnancy may be more severe than in non-pregnant individuals and may affect the fetus. Fish consumption may also need to be moderated to avoid mercury contamination. This brings me to my next point.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marR="0" lvl="0" indent="0" algn="l" rtl="0">
              <a:spcBef>
                <a:spcPts val="0"/>
              </a:spcBef>
              <a:spcAft>
                <a:spcPts val="0"/>
              </a:spcAft>
              <a:buFont typeface="Arial"/>
              <a:buNone/>
            </a:pPr>
            <a:endParaRPr/>
          </a:p>
        </p:txBody>
      </p:sp>
      <p:sp>
        <p:nvSpPr>
          <p:cNvPr id="297" name="Google Shape;297;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Potential pathogens in food include Listeria, which is an airborne bacteria that can grow at refrigeration temperatures. Listeriosis can affect the fetus and cause spontaneous abortions. It can be found in deli meats and unpasteurized milk. Hence, consuming these foods is not recommended during pregnancy. Toxoplasma gondii is the other pathogen that can exist in food. Toxoplasma gondii can pass through the placenta, therefore infecting the fetus. Toxoplasma gondii is common in house cats and therefore it is advised that pregnant women avoid feces of cats and wash their hands thoroughly after being around cat feces. It can also be found in contaminated/undercooked meat, unwashed fruits, unpasteurized milk, and contaminated water. Good food safety practices are important for the health of the mother and fetus during pregnancy. Always store food properly, cook to recommended temperatures, avoid cross-contaminations and properly clean surfaces and utensils.</a:t>
            </a:r>
            <a:endParaRPr>
              <a:solidFill>
                <a:schemeClr val="dk1"/>
              </a:solidFill>
            </a:endParaRPr>
          </a:p>
          <a:p>
            <a:pPr marL="0" marR="0" lvl="0" indent="0" algn="l" rtl="0">
              <a:spcBef>
                <a:spcPts val="0"/>
              </a:spcBef>
              <a:spcAft>
                <a:spcPts val="0"/>
              </a:spcAft>
              <a:buFont typeface="Arial"/>
              <a:buNone/>
            </a:pPr>
            <a:endParaRPr/>
          </a:p>
        </p:txBody>
      </p:sp>
      <p:sp>
        <p:nvSpPr>
          <p:cNvPr id="307" name="Google Shape;307;p2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a:p>
            <a:pPr marL="0" marR="0" lvl="0" indent="0" algn="l" rtl="0">
              <a:spcBef>
                <a:spcPts val="0"/>
              </a:spcBef>
              <a:spcAft>
                <a:spcPts val="0"/>
              </a:spcAft>
              <a:buNone/>
            </a:pPr>
            <a:endParaRPr sz="1800" b="0" i="0" u="none" strike="noStrike" cap="none"/>
          </a:p>
        </p:txBody>
      </p:sp>
      <p:sp>
        <p:nvSpPr>
          <p:cNvPr id="317" name="Google Shape;317;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
        <p:nvSpPr>
          <p:cNvPr id="327" name="Google Shape;327;p4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a:solidFill>
                  <a:srgbClr val="000000"/>
                </a:solidFill>
                <a:latin typeface="Calibri"/>
                <a:ea typeface="Calibri"/>
                <a:cs typeface="Calibri"/>
                <a:sym typeface="Calibri"/>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44a6c6339_2_68:notes"/>
          <p:cNvSpPr txBox="1">
            <a:spLocks noGrp="1"/>
          </p:cNvSpPr>
          <p:nvPr>
            <p:ph type="body" idx="1"/>
          </p:nvPr>
        </p:nvSpPr>
        <p:spPr>
          <a:xfrm>
            <a:off x="685800" y="4343389"/>
            <a:ext cx="5486400" cy="41147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g344a6c6339_2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44a6c6339_2_74:notes"/>
          <p:cNvSpPr txBox="1">
            <a:spLocks noGrp="1"/>
          </p:cNvSpPr>
          <p:nvPr>
            <p:ph type="body" idx="1"/>
          </p:nvPr>
        </p:nvSpPr>
        <p:spPr>
          <a:xfrm>
            <a:off x="685800" y="4343389"/>
            <a:ext cx="5486400" cy="41147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344a6c6339_2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1" name="Google Shape;3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
        <p:nvSpPr>
          <p:cNvPr id="352" name="Google Shape;352;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203" name="Google Shape;203;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44a6c6339_2_63:notes"/>
          <p:cNvSpPr txBox="1">
            <a:spLocks noGrp="1"/>
          </p:cNvSpPr>
          <p:nvPr>
            <p:ph type="body" idx="1"/>
          </p:nvPr>
        </p:nvSpPr>
        <p:spPr>
          <a:xfrm>
            <a:off x="685800" y="4343389"/>
            <a:ext cx="5486400" cy="41147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344a6c6339_2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44a6c6339_2_58:notes"/>
          <p:cNvSpPr txBox="1">
            <a:spLocks noGrp="1"/>
          </p:cNvSpPr>
          <p:nvPr>
            <p:ph type="body" idx="1"/>
          </p:nvPr>
        </p:nvSpPr>
        <p:spPr>
          <a:xfrm>
            <a:off x="685800" y="4343389"/>
            <a:ext cx="5486400" cy="41147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344a6c6339_2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sz="1800" b="0" i="0" u="none" strike="noStrike" cap="none"/>
          </a:p>
          <a:p>
            <a:pPr marL="0" lvl="0" indent="0" algn="l" rtl="0">
              <a:spcBef>
                <a:spcPts val="0"/>
              </a:spcBef>
              <a:spcAft>
                <a:spcPts val="0"/>
              </a:spcAft>
              <a:buClr>
                <a:schemeClr val="dk1"/>
              </a:buClr>
              <a:buFont typeface="Arial"/>
              <a:buNone/>
            </a:pPr>
            <a:r>
              <a:rPr lang="en-US">
                <a:solidFill>
                  <a:schemeClr val="dk1"/>
                </a:solidFill>
              </a:rPr>
              <a:t>Maternal  anemia due to iron deficiency is a common pregnancy risk. Iron is essential for red blood cells to deliver oxygen to the baby during pregnancy. And during pregnancy, increased blood cells are needed to meet the needs of the growing fetus. Studies have shown that iron intake by non-pregnant women is often inadequate, therefore increasing iron intake before pregnancy is necessary. Pregnant women need at least 27 milligrams of iron a day, which is higher than the 15-18 mg needed by non-pregnancy women. Iron is most available from red meats and chicken. Plant sources of iron include spinach, kale, leafy greens, beans, and fortified cereals. However, the iron in these foods is poorly absorbed. Therefore, vegetarians and women who do not eat meat, should increase iron absorption by combining plant-based sources of iron with vitamin C-rich foods. For example, try spinach salad with mandarin oranges or cereal with strawberries. And in many cases, an iron supplement is necessary to ensure meeting the requirement for this important nutrient.</a:t>
            </a:r>
            <a:endParaRPr>
              <a:solidFill>
                <a:schemeClr val="dk1"/>
              </a:solidFill>
            </a:endParaRPr>
          </a:p>
          <a:p>
            <a:pPr marL="0" marR="0" lvl="0" indent="0" algn="l" rtl="0">
              <a:spcBef>
                <a:spcPts val="0"/>
              </a:spcBef>
              <a:spcAft>
                <a:spcPts val="0"/>
              </a:spcAft>
              <a:buFont typeface="Arial"/>
              <a:buNone/>
            </a:pPr>
            <a:endParaRPr/>
          </a:p>
        </p:txBody>
      </p:sp>
      <p:sp>
        <p:nvSpPr>
          <p:cNvPr id="375" name="Google Shape;375;p3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a:solidFill>
                  <a:srgbClr val="000000"/>
                </a:solidFill>
                <a:latin typeface="Calibri"/>
                <a:ea typeface="Calibri"/>
                <a:cs typeface="Calibri"/>
                <a:sym typeface="Calibri"/>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a:p>
            <a:pPr marL="0" marR="0" lvl="0" indent="0" algn="l" rtl="0">
              <a:spcBef>
                <a:spcPts val="0"/>
              </a:spcBef>
              <a:spcAft>
                <a:spcPts val="0"/>
              </a:spcAft>
              <a:buNone/>
            </a:pPr>
            <a:endParaRPr sz="1800" b="0" i="0" u="none" strike="noStrike" cap="none"/>
          </a:p>
        </p:txBody>
      </p:sp>
      <p:sp>
        <p:nvSpPr>
          <p:cNvPr id="385" name="Google Shape;385;p3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During pregnancy, calcium is needed for the development of the baby’s teeth, bones, heart, nerves and muscles. When a pregnant woman does not consume enough calcium, it is removed from her bones for the baby. Therefore, it is important to consume 1,000 milligrams of calcium a day before, during and after pregnancy. That means at least three daily servings of calcium-rich foods such as low-fat or fat-free milk, yogurt or cheese or calcium-fortified cereals and juices. If you choose to get your calcium from fortified juices, avoid those with high sugar content. Vitamin D is important for the absorption of calcium. Without vitamin D, calcium isn’t absorbed as readily into the body.  Vitamin D can come from two sources - the diet and the sun. Vitamin D can be synthesized in the skin exposed to sunlight, and only 10-15 minutes of exposure per day is needed to maintain Vitamin D levels. However, the ability to make vitamin D is influenced by skin color and genetics, as well as the angle of the sun. In northern climates, sun exposure is not sufficient in the fall, winter or spring to maintain vitamin D levels, therefore it is especially important to consume foods rich in Vitamin D during these months. The discovery of multiple functions of vitamin D that are important for growth and development, including regulation of cellular differentiation and apoptosis, preeclampsia, immune system development, and brain development, has led to increased interest in the role of this vitamin during pregnancy. </a:t>
            </a:r>
            <a:endParaRPr/>
          </a:p>
        </p:txBody>
      </p:sp>
      <p:sp>
        <p:nvSpPr>
          <p:cNvPr id="393" name="Google Shape;39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02" name="Google Shape;40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57353ce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18" name="Google Shape;418;g457353cee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457353cee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28" name="Google Shape;428;g457353cee7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57353cee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38" name="Google Shape;438;g457353cee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4542990d3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34542990d3_3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457353cee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48" name="Google Shape;448;g457353cee7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57353cee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59" name="Google Shape;459;g457353cee7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457353cee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70" name="Google Shape;470;g457353cee7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57353cee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81" name="Google Shape;481;g457353cee7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457353cee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493" name="Google Shape;493;g457353cee7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457353cee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505" name="Google Shape;505;g457353cee7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457353cee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Folic acid reduces the risk of birth defects that affect the spinal cord. It is also needed to produce blood and protein for the baby. Unfortunately, most women have low intake of folate and therefore risk folate related problems during pregnancy. For this reason, women are advised to increase folic acid in the diet before they become pregnant. This may be difficult because many women have unplanned pregnancies. Therefore, it is crucial to increase intake when planning or capable of becoming pregnant. For most women, starting folate supplementation 1 month before pregnancy is sufficient to ensure adequate folate levels  before pregnancy. Pregnant women need 600 micrograms of folic acid a day which is 200 micrograms/day more than non-pregnant women. Sources of folic acid include fortified foods like cereals, pastas, and breads, and green vegetables. For many women, food sources alone are not sufficient to meet folate needs, therefore supplementation is advised. All women of childbearing age should consume at least 400 micrograms of folic acid each day.</a:t>
            </a:r>
            <a:endParaRPr>
              <a:solidFill>
                <a:schemeClr val="dk1"/>
              </a:solidFill>
            </a:endParaRPr>
          </a:p>
          <a:p>
            <a:pPr marL="0" lvl="0" indent="0" algn="l" rtl="0">
              <a:spcBef>
                <a:spcPts val="0"/>
              </a:spcBef>
              <a:spcAft>
                <a:spcPts val="0"/>
              </a:spcAft>
              <a:buNone/>
            </a:pPr>
            <a:endParaRPr/>
          </a:p>
        </p:txBody>
      </p:sp>
      <p:sp>
        <p:nvSpPr>
          <p:cNvPr id="515" name="Google Shape;515;g457353cee7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4aa7905a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In conclusion, proper weight gain during pregnancy is essential to maintaining the health and well being of both the mother and fetus. Modest, consistent weight gain is the goal. Nutrients such as iron, vitamin D, omega 3 fatty acids, and folic acid are important to supplement during pregnancy. Increased calorie intake of 340 and 452 kcals are recommended during the second and third trimesters. Exercise during pregnancy is beneficial not only for the mother but also for the fetus. The nutrition and exercise recommendations discussed in this presentation are important for pregnant women but can be maintained after pregnancy for a healthy lifestyle. </a:t>
            </a:r>
            <a:endParaRPr>
              <a:solidFill>
                <a:schemeClr val="dk1"/>
              </a:solidFill>
            </a:endParaRPr>
          </a:p>
          <a:p>
            <a:pPr marL="0" lvl="0" indent="0" algn="l" rtl="0">
              <a:spcBef>
                <a:spcPts val="0"/>
              </a:spcBef>
              <a:spcAft>
                <a:spcPts val="0"/>
              </a:spcAft>
              <a:buNone/>
            </a:pPr>
            <a:endParaRPr/>
          </a:p>
        </p:txBody>
      </p:sp>
      <p:sp>
        <p:nvSpPr>
          <p:cNvPr id="526" name="Google Shape;526;g34aa7905a1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42733c84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g342733c84b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44a6c6339_2_80:notes"/>
          <p:cNvSpPr txBox="1">
            <a:spLocks noGrp="1"/>
          </p:cNvSpPr>
          <p:nvPr>
            <p:ph type="body" idx="1"/>
          </p:nvPr>
        </p:nvSpPr>
        <p:spPr>
          <a:xfrm>
            <a:off x="685800" y="4343389"/>
            <a:ext cx="5486400" cy="41147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Some associated risks have been found between pre-pregnancy BMI and birth outcomes. Underweight women have complications such as an increased risk of preterm delivery, low birth weight, iron deficiency anemia, and other nutritional deficiencies associated with an inadequate diet. For overweight women, some risks include gestational diabetes, gestational hypertension (high blood pressure), Cesarean delivery, birth defects such as neural tube defects and even fetal death. Postpartum effects include hemorrhaging, wound infection or increased time of wound repair, and depression. If a women is obese during pregnancy, it also raises the chance her child will be obese later in life.</a:t>
            </a:r>
            <a:endParaRPr>
              <a:solidFill>
                <a:schemeClr val="dk1"/>
              </a:solidFill>
            </a:endParaRPr>
          </a:p>
          <a:p>
            <a:pPr marL="0" lvl="0" indent="0" algn="l" rtl="0">
              <a:spcBef>
                <a:spcPts val="0"/>
              </a:spcBef>
              <a:spcAft>
                <a:spcPts val="0"/>
              </a:spcAft>
              <a:buNone/>
            </a:pPr>
            <a:endParaRPr/>
          </a:p>
        </p:txBody>
      </p:sp>
      <p:sp>
        <p:nvSpPr>
          <p:cNvPr id="219" name="Google Shape;219;g344a6c6339_2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There has been much debate on the proper weight gain during pregnancy. Weight gain depends on many factors including the pre-pregnancy BMI. If BMI before pregnancy is low, a greater weight gain during the pregnancy is recommended. For example, if BMI is less than 19.8 the recommended weight gain is between 28-40 pounds. On the other hand, if  BMI is above 29, the recommended weight gain is a minimum of 15 lbs.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The minimum of 15 pounds is based on the need to gain support tissues for the baby. An estimate of where the weight gain occurs in an average woman includes: the Baby 7 ½ pounds; breast tissue 2 pounds; Maternal stores (mainly protein and fat) 7 pounds; Placenta 1 ½ pound; uterus growth 2 pounds; Amniotic fluid (the water around the baby) 2 pounds; additional maternal blood 4 pounds; other body fluids 4 pounds.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marR="0" lvl="0" indent="0" algn="l" rtl="0">
              <a:spcBef>
                <a:spcPts val="0"/>
              </a:spcBef>
              <a:spcAft>
                <a:spcPts val="0"/>
              </a:spcAft>
              <a:buFont typeface="Arial"/>
              <a:buNone/>
            </a:pPr>
            <a:r>
              <a:rPr lang="en-US" sz="1800" b="0" i="0" u="none" strike="noStrike" cap="none"/>
              <a:t>To fully understand weight gain recommendations, it is important to define terms. BMI is the abbreviation for Body Mass Index. This is a measure of body fat based on height and weight. To calculate, divide weight in pounds by height in inches squared and multiply by 703. BMI calculation is the same for males and females. The normal range for BMI is 18.5-24.9. A BMI less than 18.5 is considered underweight, and  this can have many implications on the mother and fetus, as discussed later.  A BMI between 25 and 30 is overweight, and higher than 30 is considered obese.  </a:t>
            </a:r>
            <a:endParaRPr/>
          </a:p>
        </p:txBody>
      </p:sp>
      <p:sp>
        <p:nvSpPr>
          <p:cNvPr id="228" name="Google Shape;228;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237" name="Google Shape;237;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4aa7905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34aa7905a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a:solidFill>
                  <a:schemeClr val="dk1"/>
                </a:solidFill>
              </a:rPr>
              <a:t>This slide lists the dietary guidelines for non-pregnant individuals. These recommendations are the same for pregnant individuals with the exception of the small increase in calories for the 2</a:t>
            </a:r>
            <a:r>
              <a:rPr lang="en-US" baseline="30000">
                <a:solidFill>
                  <a:schemeClr val="dk1"/>
                </a:solidFill>
              </a:rPr>
              <a:t>nd</a:t>
            </a:r>
            <a:r>
              <a:rPr lang="en-US">
                <a:solidFill>
                  <a:schemeClr val="dk1"/>
                </a:solidFill>
              </a:rPr>
              <a:t> and 3</a:t>
            </a:r>
            <a:r>
              <a:rPr lang="en-US" baseline="30000">
                <a:solidFill>
                  <a:schemeClr val="dk1"/>
                </a:solidFill>
              </a:rPr>
              <a:t>rd</a:t>
            </a:r>
            <a:r>
              <a:rPr lang="en-US">
                <a:solidFill>
                  <a:schemeClr val="dk1"/>
                </a:solidFill>
              </a:rPr>
              <a:t> trimesters. During pregnancy, there will also be an increase in certain nutrients necessary for the growth and development of the baby, which will be discussed later. These guidelines were published in 2005 by the USDA but the updated version will be released later this year. The recommendations are based on a 2,000 calorie diet. For fruits, two cups or four servings of fruits/day are required.  5 servings or 2.5 cups of vegetables are required, while 6 ounces of grains are needed. For meat and beans, 5.5 ounces is required and 3 cups of milk. The dietary guidelines for oils states that 24 grams or roughly 6 teaspoons are required. Fats and sweets should be limited in the diet. </a:t>
            </a:r>
            <a:endParaRPr/>
          </a:p>
        </p:txBody>
      </p:sp>
      <p:sp>
        <p:nvSpPr>
          <p:cNvPr id="263" name="Google Shape;26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637"/>
            <a:ext cx="8229600" cy="1143000"/>
          </a:xfrm>
          <a:prstGeom prst="rect">
            <a:avLst/>
          </a:prstGeom>
          <a:solidFill>
            <a:srgbClr val="CC0000"/>
          </a:solidFill>
          <a:ln>
            <a:noFill/>
          </a:ln>
        </p:spPr>
        <p:txBody>
          <a:bodyPr spcFirstLastPara="1" wrap="square" lIns="91425" tIns="91425" rIns="91425" bIns="91425" anchor="ctr" anchorCtr="0"/>
          <a:lstStyle>
            <a:lvl1pPr marL="0" marR="0" lvl="0" indent="0" algn="ctr" rtl="0">
              <a:spcBef>
                <a:spcPts val="0"/>
              </a:spcBef>
              <a:spcAft>
                <a:spcPts val="0"/>
              </a:spcAft>
              <a:buSzPts val="2800"/>
              <a:buFont typeface="Calibri"/>
              <a:buNone/>
              <a:defRPr sz="4400" b="0" i="0" u="none" strike="noStrike" cap="none">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56" name="Google Shape;56;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200" y="274637"/>
            <a:ext cx="8229600" cy="1143000"/>
          </a:xfrm>
          <a:prstGeom prst="rect">
            <a:avLst/>
          </a:prstGeom>
          <a:solidFill>
            <a:srgbClr val="CC0000"/>
          </a:solid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2800"/>
              <a:buFont typeface="Calibri"/>
              <a:buNone/>
              <a:defRPr sz="4400" b="0" i="0" u="none" strike="noStrike" cap="none">
                <a:solidFill>
                  <a:srgbClr val="FFFFFF"/>
                </a:solidFill>
                <a:latin typeface="Calibri"/>
                <a:ea typeface="Calibri"/>
                <a:cs typeface="Calibri"/>
                <a:sym typeface="Calibri"/>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62" name="Google Shape;62;p1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0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6"/>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Google Shape;76;p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8" name="Google Shape;88;p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19"/>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0"/>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1" name="Google Shape;101;p20"/>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4" name="Google Shape;104;p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2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23"/>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6" name="Google Shape;126;p2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7" name="Google Shape;127;p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 name="Google Shape;138;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6"/>
        <p:cNvGrpSpPr/>
        <p:nvPr/>
      </p:nvGrpSpPr>
      <p:grpSpPr>
        <a:xfrm>
          <a:off x="0" y="0"/>
          <a:ext cx="0" cy="0"/>
          <a:chOff x="0" y="0"/>
          <a:chExt cx="0" cy="0"/>
        </a:xfrm>
      </p:grpSpPr>
      <p:sp>
        <p:nvSpPr>
          <p:cNvPr id="147" name="Google Shape;147;p28"/>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8" name="Google Shape;148;p28"/>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9" name="Google Shape;149;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2" name="Google Shape;152;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5" name="Google Shape;155;p3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56" name="Google Shape;156;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9" name="Google Shape;159;p31"/>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60" name="Google Shape;160;p31"/>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61" name="Google Shape;161;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4" name="Google Shape;164;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7" name="Google Shape;167;p33"/>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68" name="Google Shape;168;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71" name="Google Shape;171;p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2"/>
        <p:cNvGrpSpPr/>
        <p:nvPr/>
      </p:nvGrpSpPr>
      <p:grpSpPr>
        <a:xfrm>
          <a:off x="0" y="0"/>
          <a:ext cx="0" cy="0"/>
          <a:chOff x="0" y="0"/>
          <a:chExt cx="0" cy="0"/>
        </a:xfrm>
      </p:grpSpPr>
      <p:sp>
        <p:nvSpPr>
          <p:cNvPr id="173" name="Google Shape;173;p35"/>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5"/>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5" name="Google Shape;175;p35"/>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6" name="Google Shape;176;p35"/>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Clr>
                <a:srgbClr val="000000"/>
              </a:buClr>
              <a:buSzPts val="1800"/>
              <a:buChar char="➔"/>
              <a:defRPr>
                <a:solidFill>
                  <a:srgbClr val="000000"/>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7" name="Google Shape;177;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8"/>
        <p:cNvGrpSpPr/>
        <p:nvPr/>
      </p:nvGrpSpPr>
      <p:grpSpPr>
        <a:xfrm>
          <a:off x="0" y="0"/>
          <a:ext cx="0" cy="0"/>
          <a:chOff x="0" y="0"/>
          <a:chExt cx="0" cy="0"/>
        </a:xfrm>
      </p:grpSpPr>
      <p:sp>
        <p:nvSpPr>
          <p:cNvPr id="179" name="Google Shape;179;p36"/>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180" name="Google Shape;180;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1"/>
        <p:cNvGrpSpPr/>
        <p:nvPr/>
      </p:nvGrpSpPr>
      <p:grpSpPr>
        <a:xfrm>
          <a:off x="0" y="0"/>
          <a:ext cx="0" cy="0"/>
          <a:chOff x="0" y="0"/>
          <a:chExt cx="0" cy="0"/>
        </a:xfrm>
      </p:grpSpPr>
      <p:sp>
        <p:nvSpPr>
          <p:cNvPr id="182" name="Google Shape;182;p37"/>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3" name="Google Shape;183;p37"/>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84" name="Google Shape;184;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5"/>
        <p:cNvGrpSpPr/>
        <p:nvPr/>
      </p:nvGrpSpPr>
      <p:grpSpPr>
        <a:xfrm>
          <a:off x="0" y="0"/>
          <a:ext cx="0" cy="0"/>
          <a:chOff x="0" y="0"/>
          <a:chExt cx="0" cy="0"/>
        </a:xfrm>
      </p:grpSpPr>
      <p:sp>
        <p:nvSpPr>
          <p:cNvPr id="186" name="Google Shape;186;p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7"/>
        <p:cNvGrpSpPr/>
        <p:nvPr/>
      </p:nvGrpSpPr>
      <p:grpSpPr>
        <a:xfrm>
          <a:off x="0" y="0"/>
          <a:ext cx="0" cy="0"/>
          <a:chOff x="0" y="0"/>
          <a:chExt cx="0" cy="0"/>
        </a:xfrm>
      </p:grpSpPr>
      <p:sp>
        <p:nvSpPr>
          <p:cNvPr id="188" name="Google Shape;188;p39"/>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2800"/>
              <a:buNone/>
              <a:defRPr sz="4400" b="0" i="0" u="none" strike="noStrike" cap="none">
                <a:solidFill>
                  <a:schemeClr val="dk2"/>
                </a:solidFill>
                <a:latin typeface="Garamond"/>
                <a:ea typeface="Garamond"/>
                <a:cs typeface="Garamond"/>
                <a:sym typeface="Garamond"/>
              </a:defRPr>
            </a:lvl9pPr>
          </a:lstStyle>
          <a:p>
            <a:endParaRPr/>
          </a:p>
        </p:txBody>
      </p:sp>
      <p:sp>
        <p:nvSpPr>
          <p:cNvPr id="189" name="Google Shape;189;p39"/>
          <p:cNvSpPr txBox="1">
            <a:spLocks noGrp="1"/>
          </p:cNvSpPr>
          <p:nvPr>
            <p:ph type="body" idx="1"/>
          </p:nvPr>
        </p:nvSpPr>
        <p:spPr>
          <a:xfrm>
            <a:off x="457200" y="1600200"/>
            <a:ext cx="8229600" cy="4530600"/>
          </a:xfrm>
          <a:prstGeom prst="rect">
            <a:avLst/>
          </a:prstGeom>
          <a:noFill/>
          <a:ln>
            <a:noFill/>
          </a:ln>
        </p:spPr>
        <p:txBody>
          <a:bodyPr spcFirstLastPara="1" wrap="square" lIns="91425" tIns="91425" rIns="91425" bIns="91425" anchor="t" anchorCtr="0"/>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190" name="Google Shape;190;p39"/>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91" name="Google Shape;191;p3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92" name="Google Shape;192;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mple light red"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a:ln w="76200" cap="flat" cmpd="sng">
            <a:solidFill>
              <a:srgbClr val="000000"/>
            </a:solidFill>
            <a:prstDash val="solid"/>
            <a:round/>
            <a:headEnd type="none" w="sm" len="sm"/>
            <a:tailEnd type="none" w="sm" len="sm"/>
          </a:ln>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solidFill>
            <a:srgbClr val="CC0000"/>
          </a:solidFill>
          <a:ln>
            <a:noFill/>
          </a:ln>
        </p:spPr>
        <p:txBody>
          <a:bodyPr spcFirstLastPara="1" wrap="square" lIns="91425" tIns="91425" rIns="91425" bIns="91425" anchor="t" anchorCtr="0"/>
          <a:lstStyle>
            <a:lvl1pPr lvl="0">
              <a:spcBef>
                <a:spcPts val="0"/>
              </a:spcBef>
              <a:spcAft>
                <a:spcPts val="0"/>
              </a:spcAft>
              <a:buClr>
                <a:srgbClr val="FFFFFF"/>
              </a:buClr>
              <a:buSzPts val="2800"/>
              <a:buNone/>
              <a:defRPr sz="2800">
                <a:solidFill>
                  <a:srgbClr val="FFFFFF"/>
                </a:solidFill>
              </a:defRPr>
            </a:lvl1pPr>
            <a:lvl2pPr lvl="1">
              <a:spcBef>
                <a:spcPts val="0"/>
              </a:spcBef>
              <a:spcAft>
                <a:spcPts val="0"/>
              </a:spcAft>
              <a:buClr>
                <a:srgbClr val="FFFFFF"/>
              </a:buClr>
              <a:buSzPts val="2800"/>
              <a:buNone/>
              <a:defRPr sz="2800">
                <a:solidFill>
                  <a:srgbClr val="FFFFFF"/>
                </a:solidFill>
              </a:defRPr>
            </a:lvl2pPr>
            <a:lvl3pPr lvl="2">
              <a:spcBef>
                <a:spcPts val="0"/>
              </a:spcBef>
              <a:spcAft>
                <a:spcPts val="0"/>
              </a:spcAft>
              <a:buClr>
                <a:srgbClr val="FFFFFF"/>
              </a:buClr>
              <a:buSzPts val="2800"/>
              <a:buNone/>
              <a:defRPr sz="2800">
                <a:solidFill>
                  <a:srgbClr val="FFFFFF"/>
                </a:solidFill>
              </a:defRPr>
            </a:lvl3pPr>
            <a:lvl4pPr lvl="3">
              <a:spcBef>
                <a:spcPts val="0"/>
              </a:spcBef>
              <a:spcAft>
                <a:spcPts val="0"/>
              </a:spcAft>
              <a:buClr>
                <a:srgbClr val="FFFFFF"/>
              </a:buClr>
              <a:buSzPts val="2800"/>
              <a:buNone/>
              <a:defRPr sz="2800">
                <a:solidFill>
                  <a:srgbClr val="FFFFFF"/>
                </a:solidFill>
              </a:defRPr>
            </a:lvl4pPr>
            <a:lvl5pPr lvl="4">
              <a:spcBef>
                <a:spcPts val="0"/>
              </a:spcBef>
              <a:spcAft>
                <a:spcPts val="0"/>
              </a:spcAft>
              <a:buClr>
                <a:srgbClr val="FFFFFF"/>
              </a:buClr>
              <a:buSzPts val="2800"/>
              <a:buNone/>
              <a:defRPr sz="2800">
                <a:solidFill>
                  <a:srgbClr val="FFFFFF"/>
                </a:solidFill>
              </a:defRPr>
            </a:lvl5pPr>
            <a:lvl6pPr lvl="5">
              <a:spcBef>
                <a:spcPts val="0"/>
              </a:spcBef>
              <a:spcAft>
                <a:spcPts val="0"/>
              </a:spcAft>
              <a:buClr>
                <a:srgbClr val="FFFFFF"/>
              </a:buClr>
              <a:buSzPts val="2800"/>
              <a:buNone/>
              <a:defRPr sz="2800">
                <a:solidFill>
                  <a:srgbClr val="FFFFFF"/>
                </a:solidFill>
              </a:defRPr>
            </a:lvl6pPr>
            <a:lvl7pPr lvl="6">
              <a:spcBef>
                <a:spcPts val="0"/>
              </a:spcBef>
              <a:spcAft>
                <a:spcPts val="0"/>
              </a:spcAft>
              <a:buClr>
                <a:srgbClr val="FFFFFF"/>
              </a:buClr>
              <a:buSzPts val="2800"/>
              <a:buNone/>
              <a:defRPr sz="2800">
                <a:solidFill>
                  <a:srgbClr val="FFFFFF"/>
                </a:solidFill>
              </a:defRPr>
            </a:lvl7pPr>
            <a:lvl8pPr lvl="7">
              <a:spcBef>
                <a:spcPts val="0"/>
              </a:spcBef>
              <a:spcAft>
                <a:spcPts val="0"/>
              </a:spcAft>
              <a:buClr>
                <a:srgbClr val="FFFFFF"/>
              </a:buClr>
              <a:buSzPts val="2800"/>
              <a:buNone/>
              <a:defRPr sz="2800">
                <a:solidFill>
                  <a:srgbClr val="FFFFFF"/>
                </a:solidFill>
              </a:defRPr>
            </a:lvl8pPr>
            <a:lvl9pPr lvl="8">
              <a:spcBef>
                <a:spcPts val="0"/>
              </a:spcBef>
              <a:spcAft>
                <a:spcPts val="0"/>
              </a:spcAft>
              <a:buClr>
                <a:srgbClr val="FFFFFF"/>
              </a:buClr>
              <a:buSzPts val="2800"/>
              <a:buNone/>
              <a:defRPr sz="2800">
                <a:solidFill>
                  <a:srgbClr val="FFFFFF"/>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44" name="Google Shape;144;p2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SzPts val="1800"/>
              <a:buChar char="●"/>
              <a:defRPr sz="1800"/>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45" name="Google Shape;145;p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oosemyplate.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8.jp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1.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0"/>
          <p:cNvSpPr txBox="1">
            <a:spLocks noGrp="1"/>
          </p:cNvSpPr>
          <p:nvPr>
            <p:ph type="ctrTitle"/>
          </p:nvPr>
        </p:nvSpPr>
        <p:spPr>
          <a:xfrm>
            <a:off x="299400" y="346274"/>
            <a:ext cx="8585700" cy="2313799"/>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5400" dirty="0" smtClean="0">
                <a:latin typeface="Arial" panose="020B0604020202020204" pitchFamily="34" charset="0"/>
                <a:ea typeface="Calibri"/>
                <a:cs typeface="Arial" panose="020B0604020202020204" pitchFamily="34" charset="0"/>
                <a:sym typeface="Calibri"/>
              </a:rPr>
              <a:t/>
            </a:r>
            <a:br>
              <a:rPr lang="en-US" sz="5400" dirty="0" smtClean="0">
                <a:latin typeface="Arial" panose="020B0604020202020204" pitchFamily="34" charset="0"/>
                <a:ea typeface="Calibri"/>
                <a:cs typeface="Arial" panose="020B0604020202020204" pitchFamily="34" charset="0"/>
                <a:sym typeface="Calibri"/>
              </a:rPr>
            </a:br>
            <a:r>
              <a:rPr lang="en-US" sz="5400" dirty="0" smtClean="0">
                <a:latin typeface="Arial" panose="020B0604020202020204" pitchFamily="34" charset="0"/>
                <a:ea typeface="Calibri"/>
                <a:cs typeface="Arial" panose="020B0604020202020204" pitchFamily="34" charset="0"/>
                <a:sym typeface="Calibri"/>
              </a:rPr>
              <a:t>Prenatal Nutrition</a:t>
            </a:r>
            <a:endParaRPr sz="6000" dirty="0">
              <a:latin typeface="Arial" panose="020B0604020202020204" pitchFamily="34" charset="0"/>
              <a:cs typeface="Arial" panose="020B0604020202020204" pitchFamily="34" charset="0"/>
            </a:endParaRPr>
          </a:p>
        </p:txBody>
      </p:sp>
      <p:pic>
        <p:nvPicPr>
          <p:cNvPr id="199" name="Google Shape;199;p40"/>
          <p:cNvPicPr preferRelativeResize="0"/>
          <p:nvPr/>
        </p:nvPicPr>
        <p:blipFill>
          <a:blip r:embed="rId3">
            <a:alphaModFix/>
          </a:blip>
          <a:stretch>
            <a:fillRect/>
          </a:stretch>
        </p:blipFill>
        <p:spPr>
          <a:xfrm>
            <a:off x="984557" y="2660073"/>
            <a:ext cx="7215385" cy="38795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9"/>
          <p:cNvSpPr txBox="1">
            <a:spLocks noGrp="1"/>
          </p:cNvSpPr>
          <p:nvPr>
            <p:ph type="title"/>
          </p:nvPr>
        </p:nvSpPr>
        <p:spPr>
          <a:xfrm>
            <a:off x="311700" y="593367"/>
            <a:ext cx="8520600" cy="763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t>Nutrition During Pregnancy</a:t>
            </a:r>
            <a:endParaRPr/>
          </a:p>
        </p:txBody>
      </p:sp>
      <p:sp>
        <p:nvSpPr>
          <p:cNvPr id="275" name="Google Shape;275;p49"/>
          <p:cNvSpPr txBox="1">
            <a:spLocks noGrp="1"/>
          </p:cNvSpPr>
          <p:nvPr>
            <p:ph type="body" idx="1"/>
          </p:nvPr>
        </p:nvSpPr>
        <p:spPr>
          <a:xfrm>
            <a:off x="311700" y="1612825"/>
            <a:ext cx="3999900" cy="52056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00000"/>
              </a:lnSpc>
              <a:spcBef>
                <a:spcPts val="0"/>
              </a:spcBef>
              <a:spcAft>
                <a:spcPts val="0"/>
              </a:spcAft>
              <a:buClr>
                <a:srgbClr val="1155CC"/>
              </a:buClr>
              <a:buSzPts val="2200"/>
              <a:buChar char="➔"/>
            </a:pPr>
            <a:r>
              <a:rPr lang="en-US" sz="2200" i="0" u="none">
                <a:solidFill>
                  <a:schemeClr val="dk1"/>
                </a:solidFill>
              </a:rPr>
              <a:t>Most pregnant women need 2,200-2,900 calories</a:t>
            </a:r>
            <a:endParaRPr sz="2200"/>
          </a:p>
          <a:p>
            <a:pPr marL="457200" marR="0" lvl="0" indent="-368300" algn="l" rtl="0">
              <a:lnSpc>
                <a:spcPct val="100000"/>
              </a:lnSpc>
              <a:spcBef>
                <a:spcPts val="0"/>
              </a:spcBef>
              <a:spcAft>
                <a:spcPts val="0"/>
              </a:spcAft>
              <a:buClr>
                <a:srgbClr val="1155CC"/>
              </a:buClr>
              <a:buSzPts val="2200"/>
              <a:buChar char="➔"/>
            </a:pPr>
            <a:r>
              <a:rPr lang="en-US" sz="2200" i="0" u="none">
                <a:solidFill>
                  <a:schemeClr val="dk1"/>
                </a:solidFill>
              </a:rPr>
              <a:t>Energy Requirements</a:t>
            </a:r>
            <a:endParaRPr sz="2200"/>
          </a:p>
          <a:p>
            <a:pPr marL="914400" marR="0" lvl="1" indent="-368300" algn="l" rtl="0">
              <a:lnSpc>
                <a:spcPct val="100000"/>
              </a:lnSpc>
              <a:spcBef>
                <a:spcPts val="0"/>
              </a:spcBef>
              <a:spcAft>
                <a:spcPts val="0"/>
              </a:spcAft>
              <a:buClr>
                <a:srgbClr val="6AA84F"/>
              </a:buClr>
              <a:buSzPts val="2200"/>
              <a:buChar char="◆"/>
            </a:pPr>
            <a:r>
              <a:rPr lang="en-US" sz="2200" i="0" u="none" strike="noStrike" cap="none">
                <a:solidFill>
                  <a:schemeClr val="dk1"/>
                </a:solidFill>
              </a:rPr>
              <a:t>No different than non- pregnant women until the 2</a:t>
            </a:r>
            <a:r>
              <a:rPr lang="en-US" sz="2200" i="0" u="none" strike="noStrike" cap="none" baseline="30000">
                <a:solidFill>
                  <a:schemeClr val="dk1"/>
                </a:solidFill>
              </a:rPr>
              <a:t>nd</a:t>
            </a:r>
            <a:r>
              <a:rPr lang="en-US" sz="2200" i="0" u="none" strike="noStrike" cap="none">
                <a:solidFill>
                  <a:schemeClr val="dk1"/>
                </a:solidFill>
              </a:rPr>
              <a:t> trimester</a:t>
            </a:r>
            <a:endParaRPr sz="2200"/>
          </a:p>
          <a:p>
            <a:pPr marL="1371600" marR="0" lvl="2" indent="-368300" algn="l" rtl="0">
              <a:lnSpc>
                <a:spcPct val="100000"/>
              </a:lnSpc>
              <a:spcBef>
                <a:spcPts val="0"/>
              </a:spcBef>
              <a:spcAft>
                <a:spcPts val="0"/>
              </a:spcAft>
              <a:buClr>
                <a:srgbClr val="FF9900"/>
              </a:buClr>
              <a:buSzPts val="2200"/>
              <a:buChar char="●"/>
            </a:pPr>
            <a:r>
              <a:rPr lang="en-US" sz="2200" i="0" u="none" strike="noStrike" cap="none">
                <a:solidFill>
                  <a:schemeClr val="dk1"/>
                </a:solidFill>
              </a:rPr>
              <a:t>340 kcal in the 2</a:t>
            </a:r>
            <a:r>
              <a:rPr lang="en-US" sz="2200" i="0" u="none" strike="noStrike" cap="none" baseline="30000">
                <a:solidFill>
                  <a:schemeClr val="dk1"/>
                </a:solidFill>
              </a:rPr>
              <a:t>nd</a:t>
            </a:r>
            <a:r>
              <a:rPr lang="en-US" sz="2200" i="0" u="none" strike="noStrike" cap="none">
                <a:solidFill>
                  <a:schemeClr val="dk1"/>
                </a:solidFill>
              </a:rPr>
              <a:t> trimester</a:t>
            </a:r>
            <a:endParaRPr sz="2200"/>
          </a:p>
          <a:p>
            <a:pPr marL="1371600" marR="0" lvl="2" indent="-368300" algn="l" rtl="0">
              <a:lnSpc>
                <a:spcPct val="100000"/>
              </a:lnSpc>
              <a:spcBef>
                <a:spcPts val="0"/>
              </a:spcBef>
              <a:spcAft>
                <a:spcPts val="0"/>
              </a:spcAft>
              <a:buClr>
                <a:srgbClr val="FF9900"/>
              </a:buClr>
              <a:buSzPts val="2200"/>
              <a:buChar char="●"/>
            </a:pPr>
            <a:r>
              <a:rPr lang="en-US" sz="2200" i="0" u="none" strike="noStrike" cap="none">
                <a:solidFill>
                  <a:schemeClr val="dk1"/>
                </a:solidFill>
              </a:rPr>
              <a:t>452 kcal in the 3</a:t>
            </a:r>
            <a:r>
              <a:rPr lang="en-US" sz="2200" i="0" u="none" strike="noStrike" cap="none" baseline="30000">
                <a:solidFill>
                  <a:schemeClr val="dk1"/>
                </a:solidFill>
              </a:rPr>
              <a:t>rd</a:t>
            </a:r>
            <a:r>
              <a:rPr lang="en-US" sz="2200" i="0" u="none" strike="noStrike" cap="none">
                <a:solidFill>
                  <a:schemeClr val="dk1"/>
                </a:solidFill>
              </a:rPr>
              <a:t> trimester</a:t>
            </a:r>
            <a:endParaRPr sz="2200"/>
          </a:p>
          <a:p>
            <a:pPr marL="457200" marR="0" lvl="0" indent="-368300" algn="l" rtl="0">
              <a:lnSpc>
                <a:spcPct val="100000"/>
              </a:lnSpc>
              <a:spcBef>
                <a:spcPts val="0"/>
              </a:spcBef>
              <a:spcAft>
                <a:spcPts val="0"/>
              </a:spcAft>
              <a:buClr>
                <a:srgbClr val="1155CC"/>
              </a:buClr>
              <a:buSzPts val="2200"/>
              <a:buChar char="➔"/>
            </a:pPr>
            <a:r>
              <a:rPr lang="en-US" sz="2200" i="0" u="none">
                <a:solidFill>
                  <a:schemeClr val="dk1"/>
                </a:solidFill>
              </a:rPr>
              <a:t>Variety of foods</a:t>
            </a:r>
            <a:endParaRPr sz="2200"/>
          </a:p>
          <a:p>
            <a:pPr marL="457200" marR="0" lvl="0" indent="-368300" algn="l" rtl="0">
              <a:lnSpc>
                <a:spcPct val="100000"/>
              </a:lnSpc>
              <a:spcBef>
                <a:spcPts val="0"/>
              </a:spcBef>
              <a:spcAft>
                <a:spcPts val="0"/>
              </a:spcAft>
              <a:buClr>
                <a:srgbClr val="1155CC"/>
              </a:buClr>
              <a:buSzPts val="2200"/>
              <a:buChar char="➔"/>
            </a:pPr>
            <a:r>
              <a:rPr lang="en-US" sz="2200" i="0" u="none">
                <a:solidFill>
                  <a:schemeClr val="dk1"/>
                </a:solidFill>
              </a:rPr>
              <a:t>Choose nutrient-dense foods/ limit energy-dense foods</a:t>
            </a:r>
            <a:endParaRPr sz="2200"/>
          </a:p>
          <a:p>
            <a:pPr marL="457200" marR="0" lvl="0" indent="-368300" algn="l" rtl="0">
              <a:lnSpc>
                <a:spcPct val="100000"/>
              </a:lnSpc>
              <a:spcBef>
                <a:spcPts val="0"/>
              </a:spcBef>
              <a:spcAft>
                <a:spcPts val="0"/>
              </a:spcAft>
              <a:buClr>
                <a:srgbClr val="1155CC"/>
              </a:buClr>
              <a:buSzPts val="2200"/>
              <a:buChar char="➔"/>
            </a:pPr>
            <a:r>
              <a:rPr lang="en-US" sz="2200" u="sng">
                <a:solidFill>
                  <a:schemeClr val="hlink"/>
                </a:solidFill>
                <a:hlinkClick r:id="rId3"/>
              </a:rPr>
              <a:t>www.choosemyplate.gov</a:t>
            </a:r>
            <a:endParaRPr sz="2200">
              <a:solidFill>
                <a:srgbClr val="1155CC"/>
              </a:solidFill>
            </a:endParaRPr>
          </a:p>
        </p:txBody>
      </p:sp>
      <p:pic>
        <p:nvPicPr>
          <p:cNvPr id="276" name="Google Shape;276;p49"/>
          <p:cNvPicPr preferRelativeResize="0"/>
          <p:nvPr/>
        </p:nvPicPr>
        <p:blipFill>
          <a:blip r:embed="rId4">
            <a:alphaModFix/>
          </a:blip>
          <a:stretch>
            <a:fillRect/>
          </a:stretch>
        </p:blipFill>
        <p:spPr>
          <a:xfrm>
            <a:off x="4500450" y="1732388"/>
            <a:ext cx="4520700" cy="4109720"/>
          </a:xfrm>
          <a:prstGeom prst="rect">
            <a:avLst/>
          </a:prstGeom>
          <a:noFill/>
          <a:ln>
            <a:noFill/>
          </a:ln>
        </p:spPr>
      </p:pic>
      <p:sp>
        <p:nvSpPr>
          <p:cNvPr id="277" name="Google Shape;277;p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0"/>
          <p:cNvSpPr txBox="1">
            <a:spLocks noGrp="1"/>
          </p:cNvSpPr>
          <p:nvPr>
            <p:ph type="title"/>
          </p:nvPr>
        </p:nvSpPr>
        <p:spPr>
          <a:xfrm>
            <a:off x="457200" y="244700"/>
            <a:ext cx="8229600" cy="8502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How much is that increase?</a:t>
            </a:r>
            <a:endParaRPr>
              <a:latin typeface="Arial"/>
              <a:ea typeface="Arial"/>
              <a:cs typeface="Arial"/>
              <a:sym typeface="Arial"/>
            </a:endParaRPr>
          </a:p>
        </p:txBody>
      </p:sp>
      <p:sp>
        <p:nvSpPr>
          <p:cNvPr id="283" name="Google Shape;283;p50"/>
          <p:cNvSpPr txBox="1">
            <a:spLocks noGrp="1"/>
          </p:cNvSpPr>
          <p:nvPr>
            <p:ph type="body" idx="1"/>
          </p:nvPr>
        </p:nvSpPr>
        <p:spPr>
          <a:xfrm>
            <a:off x="212500" y="1268575"/>
            <a:ext cx="4283400" cy="48576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00000"/>
              </a:lnSpc>
              <a:spcBef>
                <a:spcPts val="0"/>
              </a:spcBef>
              <a:spcAft>
                <a:spcPts val="0"/>
              </a:spcAft>
              <a:buClr>
                <a:srgbClr val="1155CC"/>
              </a:buClr>
              <a:buSzPts val="3000"/>
              <a:buFont typeface="Arial"/>
              <a:buChar char="➔"/>
            </a:pPr>
            <a:r>
              <a:rPr lang="en-US" sz="3000" i="0" u="none">
                <a:solidFill>
                  <a:schemeClr val="dk1"/>
                </a:solidFill>
                <a:latin typeface="Arial"/>
                <a:ea typeface="Arial"/>
                <a:cs typeface="Arial"/>
                <a:sym typeface="Arial"/>
              </a:rPr>
              <a:t>340 Calories</a:t>
            </a:r>
            <a:endParaRPr sz="3000">
              <a:latin typeface="Arial"/>
              <a:ea typeface="Arial"/>
              <a:cs typeface="Arial"/>
              <a:sym typeface="Arial"/>
            </a:endParaRPr>
          </a:p>
          <a:p>
            <a:pPr marL="914400" marR="0" lvl="1" indent="-419100" algn="l" rtl="0">
              <a:lnSpc>
                <a:spcPct val="100000"/>
              </a:lnSpc>
              <a:spcBef>
                <a:spcPts val="0"/>
              </a:spcBef>
              <a:spcAft>
                <a:spcPts val="0"/>
              </a:spcAft>
              <a:buClr>
                <a:srgbClr val="6AA84F"/>
              </a:buClr>
              <a:buSzPts val="3000"/>
              <a:buFont typeface="Arial"/>
              <a:buChar char="◆"/>
            </a:pPr>
            <a:r>
              <a:rPr lang="en-US" sz="3000" i="0" u="none" strike="noStrike" cap="none">
                <a:solidFill>
                  <a:schemeClr val="dk1"/>
                </a:solidFill>
                <a:latin typeface="Arial"/>
                <a:ea typeface="Arial"/>
                <a:cs typeface="Arial"/>
                <a:sym typeface="Arial"/>
              </a:rPr>
              <a:t>8oz low-fat plain yogurt mixed with 1/2 cup raspberries and 1 tbs honey (205 cals) </a:t>
            </a:r>
            <a:endParaRPr sz="3000" i="0" u="none" strike="noStrike" cap="none">
              <a:solidFill>
                <a:schemeClr val="dk1"/>
              </a:solidFill>
              <a:latin typeface="Arial"/>
              <a:ea typeface="Arial"/>
              <a:cs typeface="Arial"/>
              <a:sym typeface="Arial"/>
            </a:endParaRPr>
          </a:p>
          <a:p>
            <a:pPr marL="914400" marR="0" lvl="1" indent="-419100" algn="l" rtl="0">
              <a:lnSpc>
                <a:spcPct val="100000"/>
              </a:lnSpc>
              <a:spcBef>
                <a:spcPts val="0"/>
              </a:spcBef>
              <a:spcAft>
                <a:spcPts val="0"/>
              </a:spcAft>
              <a:buClr>
                <a:srgbClr val="6AA84F"/>
              </a:buClr>
              <a:buSzPts val="3000"/>
              <a:buFont typeface="Arial"/>
              <a:buChar char="◆"/>
            </a:pPr>
            <a:r>
              <a:rPr lang="en-US" sz="3000" i="0" u="none" strike="noStrike" cap="none">
                <a:solidFill>
                  <a:schemeClr val="dk1"/>
                </a:solidFill>
                <a:latin typeface="Arial"/>
                <a:ea typeface="Arial"/>
                <a:cs typeface="Arial"/>
                <a:sym typeface="Arial"/>
              </a:rPr>
              <a:t>One hard-boiled egg with a slice whole grain toast (130 cals)</a:t>
            </a:r>
            <a:endParaRPr sz="3000">
              <a:latin typeface="Arial"/>
              <a:ea typeface="Arial"/>
              <a:cs typeface="Arial"/>
              <a:sym typeface="Arial"/>
            </a:endParaRPr>
          </a:p>
          <a:p>
            <a:pPr marL="742950" marR="0" lvl="1" indent="-133350" algn="l" rtl="0">
              <a:lnSpc>
                <a:spcPct val="100000"/>
              </a:lnSpc>
              <a:spcBef>
                <a:spcPts val="480"/>
              </a:spcBef>
              <a:spcAft>
                <a:spcPts val="0"/>
              </a:spcAft>
              <a:buClr>
                <a:schemeClr val="dk1"/>
              </a:buClr>
              <a:buSzPts val="2400"/>
              <a:buFont typeface="Arial"/>
              <a:buNone/>
            </a:pPr>
            <a:endParaRPr sz="3000" i="0" u="none" strike="noStrike" cap="none">
              <a:solidFill>
                <a:schemeClr val="dk1"/>
              </a:solidFill>
              <a:latin typeface="Arial"/>
              <a:ea typeface="Arial"/>
              <a:cs typeface="Arial"/>
              <a:sym typeface="Arial"/>
            </a:endParaRPr>
          </a:p>
          <a:p>
            <a:pPr marL="342900" marR="0" lvl="0" indent="-190500" algn="l" rtl="0">
              <a:spcBef>
                <a:spcPts val="480"/>
              </a:spcBef>
              <a:spcAft>
                <a:spcPts val="160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284" name="Google Shape;284;p50"/>
          <p:cNvSpPr txBox="1">
            <a:spLocks noGrp="1"/>
          </p:cNvSpPr>
          <p:nvPr>
            <p:ph type="body" idx="2"/>
          </p:nvPr>
        </p:nvSpPr>
        <p:spPr>
          <a:xfrm>
            <a:off x="4346625" y="1094900"/>
            <a:ext cx="4694400" cy="50313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560"/>
              </a:spcBef>
              <a:spcAft>
                <a:spcPts val="0"/>
              </a:spcAft>
              <a:buClr>
                <a:srgbClr val="1155CC"/>
              </a:buClr>
              <a:buSzPts val="3000"/>
              <a:buFont typeface="Arial"/>
              <a:buChar char="➔"/>
            </a:pPr>
            <a:r>
              <a:rPr lang="en-US" sz="3000">
                <a:latin typeface="Arial"/>
                <a:ea typeface="Arial"/>
                <a:cs typeface="Arial"/>
                <a:sym typeface="Arial"/>
              </a:rPr>
              <a:t>452 Calories</a:t>
            </a:r>
            <a:endParaRPr sz="3000">
              <a:latin typeface="Arial"/>
              <a:ea typeface="Arial"/>
              <a:cs typeface="Arial"/>
              <a:sym typeface="Arial"/>
            </a:endParaRPr>
          </a:p>
          <a:p>
            <a:pPr marL="914400" lvl="1" indent="-419100" algn="l" rtl="0">
              <a:lnSpc>
                <a:spcPct val="100000"/>
              </a:lnSpc>
              <a:spcBef>
                <a:spcPts val="0"/>
              </a:spcBef>
              <a:spcAft>
                <a:spcPts val="0"/>
              </a:spcAft>
              <a:buClr>
                <a:srgbClr val="6AA84F"/>
              </a:buClr>
              <a:buSzPts val="3000"/>
              <a:buFont typeface="Arial"/>
              <a:buChar char="◆"/>
            </a:pPr>
            <a:r>
              <a:rPr lang="en-US" sz="3000">
                <a:latin typeface="Arial"/>
                <a:ea typeface="Arial"/>
                <a:cs typeface="Arial"/>
                <a:sym typeface="Arial"/>
              </a:rPr>
              <a:t>2 oz turkey burger, 1/4 cup avocado, 1/4 cup grilled onions on one slice whole-grain bread (240 cals) </a:t>
            </a:r>
            <a:endParaRPr sz="3000">
              <a:latin typeface="Arial"/>
              <a:ea typeface="Arial"/>
              <a:cs typeface="Arial"/>
              <a:sym typeface="Arial"/>
            </a:endParaRPr>
          </a:p>
          <a:p>
            <a:pPr marL="914400" lvl="1" indent="-419100" algn="l" rtl="0">
              <a:lnSpc>
                <a:spcPct val="100000"/>
              </a:lnSpc>
              <a:spcBef>
                <a:spcPts val="0"/>
              </a:spcBef>
              <a:spcAft>
                <a:spcPts val="0"/>
              </a:spcAft>
              <a:buClr>
                <a:srgbClr val="6AA84F"/>
              </a:buClr>
              <a:buSzPts val="3000"/>
              <a:buFont typeface="Arial"/>
              <a:buChar char="◆"/>
            </a:pPr>
            <a:r>
              <a:rPr lang="en-US" sz="3000">
                <a:latin typeface="Arial"/>
                <a:ea typeface="Arial"/>
                <a:cs typeface="Arial"/>
                <a:sym typeface="Arial"/>
              </a:rPr>
              <a:t>1/2 whole grain English muffin, toasted; 2 tbs pizza sauce, 2 oz low-fat mozzarella (190 cals) </a:t>
            </a:r>
            <a:endParaRPr sz="3000">
              <a:latin typeface="Arial"/>
              <a:ea typeface="Arial"/>
              <a:cs typeface="Arial"/>
              <a:sym typeface="Arial"/>
            </a:endParaRPr>
          </a:p>
          <a:p>
            <a:pPr marL="342900" lvl="0" indent="-165100" algn="l" rtl="0">
              <a:spcBef>
                <a:spcPts val="560"/>
              </a:spcBef>
              <a:spcAft>
                <a:spcPts val="1600"/>
              </a:spcAft>
              <a:buNone/>
            </a:pPr>
            <a:endParaRPr/>
          </a:p>
        </p:txBody>
      </p:sp>
      <p:sp>
        <p:nvSpPr>
          <p:cNvPr id="285" name="Google Shape;285;p5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11</a:t>
            </a:fld>
            <a:endParaRPr sz="1000">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1"/>
          <p:cNvSpPr txBox="1">
            <a:spLocks noGrp="1"/>
          </p:cNvSpPr>
          <p:nvPr>
            <p:ph type="title"/>
          </p:nvPr>
        </p:nvSpPr>
        <p:spPr>
          <a:xfrm>
            <a:off x="457200" y="339375"/>
            <a:ext cx="8229600" cy="7299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Nutrition During Pregnancy</a:t>
            </a:r>
            <a:endParaRPr>
              <a:latin typeface="Arial"/>
              <a:ea typeface="Arial"/>
              <a:cs typeface="Arial"/>
              <a:sym typeface="Arial"/>
            </a:endParaRPr>
          </a:p>
        </p:txBody>
      </p:sp>
      <p:sp>
        <p:nvSpPr>
          <p:cNvPr id="292" name="Google Shape;292;p51"/>
          <p:cNvSpPr txBox="1">
            <a:spLocks noGrp="1"/>
          </p:cNvSpPr>
          <p:nvPr>
            <p:ph type="body" idx="1"/>
          </p:nvPr>
        </p:nvSpPr>
        <p:spPr>
          <a:xfrm>
            <a:off x="457200" y="1069275"/>
            <a:ext cx="8571600" cy="5706900"/>
          </a:xfrm>
          <a:prstGeom prst="rect">
            <a:avLst/>
          </a:prstGeom>
          <a:noFill/>
          <a:ln>
            <a:noFill/>
          </a:ln>
        </p:spPr>
        <p:txBody>
          <a:bodyPr spcFirstLastPara="1" wrap="square" lIns="91425" tIns="45700" rIns="91425" bIns="45700" anchor="t" anchorCtr="0">
            <a:noAutofit/>
          </a:bodyPr>
          <a:lstStyle/>
          <a:p>
            <a:pPr marL="457200" marR="0" lvl="0" indent="-374650" algn="l" rtl="0">
              <a:lnSpc>
                <a:spcPct val="80000"/>
              </a:lnSpc>
              <a:spcBef>
                <a:spcPts val="0"/>
              </a:spcBef>
              <a:spcAft>
                <a:spcPts val="0"/>
              </a:spcAft>
              <a:buClr>
                <a:srgbClr val="1155CC"/>
              </a:buClr>
              <a:buSzPts val="2300"/>
              <a:buFont typeface="Arial"/>
              <a:buChar char="➔"/>
            </a:pPr>
            <a:r>
              <a:rPr lang="en-US" sz="2300" i="0" u="none">
                <a:solidFill>
                  <a:schemeClr val="dk1"/>
                </a:solidFill>
                <a:latin typeface="Arial"/>
                <a:ea typeface="Arial"/>
                <a:cs typeface="Arial"/>
                <a:sym typeface="Arial"/>
              </a:rPr>
              <a:t>Whole grains</a:t>
            </a:r>
            <a:endParaRPr sz="2300">
              <a:latin typeface="Arial"/>
              <a:ea typeface="Arial"/>
              <a:cs typeface="Arial"/>
              <a:sym typeface="Arial"/>
            </a:endParaRPr>
          </a:p>
          <a:p>
            <a:pPr marL="914400" marR="0" lvl="1" indent="-374650" algn="l" rtl="0">
              <a:lnSpc>
                <a:spcPct val="80000"/>
              </a:lnSpc>
              <a:spcBef>
                <a:spcPts val="0"/>
              </a:spcBef>
              <a:spcAft>
                <a:spcPts val="0"/>
              </a:spcAft>
              <a:buClr>
                <a:srgbClr val="6AA84F"/>
              </a:buClr>
              <a:buSzPts val="2300"/>
              <a:buFont typeface="Arial"/>
              <a:buChar char="◆"/>
            </a:pPr>
            <a:r>
              <a:rPr lang="en-US" sz="2300" i="0" u="none" strike="noStrike" cap="none">
                <a:solidFill>
                  <a:schemeClr val="dk1"/>
                </a:solidFill>
                <a:latin typeface="Arial"/>
                <a:ea typeface="Arial"/>
                <a:cs typeface="Arial"/>
                <a:sym typeface="Arial"/>
              </a:rPr>
              <a:t>Bread, cereals, pasta, brown rice</a:t>
            </a:r>
            <a:endParaRPr sz="2300">
              <a:latin typeface="Arial"/>
              <a:ea typeface="Arial"/>
              <a:cs typeface="Arial"/>
              <a:sym typeface="Arial"/>
            </a:endParaRPr>
          </a:p>
          <a:p>
            <a:pPr marL="457200" marR="0" lvl="0" indent="-374650" algn="l" rtl="0">
              <a:lnSpc>
                <a:spcPct val="80000"/>
              </a:lnSpc>
              <a:spcBef>
                <a:spcPts val="0"/>
              </a:spcBef>
              <a:spcAft>
                <a:spcPts val="0"/>
              </a:spcAft>
              <a:buClr>
                <a:srgbClr val="1155CC"/>
              </a:buClr>
              <a:buSzPts val="2300"/>
              <a:buFont typeface="Arial"/>
              <a:buChar char="➔"/>
            </a:pPr>
            <a:r>
              <a:rPr lang="en-US" sz="2300" i="0" u="none">
                <a:solidFill>
                  <a:schemeClr val="dk1"/>
                </a:solidFill>
                <a:latin typeface="Arial"/>
                <a:ea typeface="Arial"/>
                <a:cs typeface="Arial"/>
                <a:sym typeface="Arial"/>
              </a:rPr>
              <a:t>Whole/Canned/Frozen Fruits</a:t>
            </a:r>
            <a:endParaRPr sz="2300">
              <a:latin typeface="Arial"/>
              <a:ea typeface="Arial"/>
              <a:cs typeface="Arial"/>
              <a:sym typeface="Arial"/>
            </a:endParaRPr>
          </a:p>
          <a:p>
            <a:pPr marL="914400" marR="0" lvl="1" indent="-374650" algn="l" rtl="0">
              <a:lnSpc>
                <a:spcPct val="80000"/>
              </a:lnSpc>
              <a:spcBef>
                <a:spcPts val="0"/>
              </a:spcBef>
              <a:spcAft>
                <a:spcPts val="0"/>
              </a:spcAft>
              <a:buClr>
                <a:srgbClr val="6AA84F"/>
              </a:buClr>
              <a:buSzPts val="2300"/>
              <a:buFont typeface="Arial"/>
              <a:buChar char="◆"/>
            </a:pPr>
            <a:r>
              <a:rPr lang="en-US" sz="2300" i="0" u="none" strike="noStrike" cap="none">
                <a:solidFill>
                  <a:schemeClr val="dk1"/>
                </a:solidFill>
                <a:latin typeface="Arial"/>
                <a:ea typeface="Arial"/>
                <a:cs typeface="Arial"/>
                <a:sym typeface="Arial"/>
              </a:rPr>
              <a:t>Apples, pears, peaches, nectarines, melon</a:t>
            </a:r>
            <a:endParaRPr sz="2300" i="0" u="none" strike="noStrike" cap="none">
              <a:solidFill>
                <a:schemeClr val="dk1"/>
              </a:solidFill>
              <a:latin typeface="Arial"/>
              <a:ea typeface="Arial"/>
              <a:cs typeface="Arial"/>
              <a:sym typeface="Arial"/>
            </a:endParaRPr>
          </a:p>
          <a:p>
            <a:pPr marL="1371600" marR="0" lvl="2" indent="-374650" algn="l" rtl="0">
              <a:lnSpc>
                <a:spcPct val="80000"/>
              </a:lnSpc>
              <a:spcBef>
                <a:spcPts val="0"/>
              </a:spcBef>
              <a:spcAft>
                <a:spcPts val="0"/>
              </a:spcAft>
              <a:buClr>
                <a:srgbClr val="FF9900"/>
              </a:buClr>
              <a:buSzPts val="2300"/>
              <a:buFont typeface="Arial"/>
              <a:buChar char="●"/>
            </a:pPr>
            <a:r>
              <a:rPr lang="en-US" sz="2300" i="0" u="none" strike="noStrike" cap="none">
                <a:solidFill>
                  <a:schemeClr val="dk1"/>
                </a:solidFill>
                <a:latin typeface="Arial"/>
                <a:ea typeface="Arial"/>
                <a:cs typeface="Arial"/>
                <a:sym typeface="Arial"/>
              </a:rPr>
              <a:t>Stay away from acidic fruits such as oranges, pineapples, lemons, and limes</a:t>
            </a:r>
            <a:endParaRPr sz="2300">
              <a:latin typeface="Arial"/>
              <a:ea typeface="Arial"/>
              <a:cs typeface="Arial"/>
              <a:sym typeface="Arial"/>
            </a:endParaRPr>
          </a:p>
          <a:p>
            <a:pPr marL="457200" marR="0" lvl="0" indent="-374650" algn="l" rtl="0">
              <a:lnSpc>
                <a:spcPct val="80000"/>
              </a:lnSpc>
              <a:spcBef>
                <a:spcPts val="0"/>
              </a:spcBef>
              <a:spcAft>
                <a:spcPts val="0"/>
              </a:spcAft>
              <a:buClr>
                <a:srgbClr val="1155CC"/>
              </a:buClr>
              <a:buSzPts val="2300"/>
              <a:buFont typeface="Arial"/>
              <a:buChar char="➔"/>
            </a:pPr>
            <a:r>
              <a:rPr lang="en-US" sz="2300" i="0" u="none">
                <a:solidFill>
                  <a:schemeClr val="dk1"/>
                </a:solidFill>
                <a:latin typeface="Arial"/>
                <a:ea typeface="Arial"/>
                <a:cs typeface="Arial"/>
                <a:sym typeface="Arial"/>
              </a:rPr>
              <a:t>Vegetables</a:t>
            </a:r>
            <a:endParaRPr sz="2300">
              <a:latin typeface="Arial"/>
              <a:ea typeface="Arial"/>
              <a:cs typeface="Arial"/>
              <a:sym typeface="Arial"/>
            </a:endParaRPr>
          </a:p>
          <a:p>
            <a:pPr marL="914400" marR="0" lvl="1" indent="-374650" algn="l" rtl="0">
              <a:lnSpc>
                <a:spcPct val="80000"/>
              </a:lnSpc>
              <a:spcBef>
                <a:spcPts val="0"/>
              </a:spcBef>
              <a:spcAft>
                <a:spcPts val="0"/>
              </a:spcAft>
              <a:buClr>
                <a:srgbClr val="6AA84F"/>
              </a:buClr>
              <a:buSzPts val="2300"/>
              <a:buFont typeface="Arial"/>
              <a:buChar char="◆"/>
            </a:pPr>
            <a:r>
              <a:rPr lang="en-US" sz="2300" i="0" u="none" strike="noStrike" cap="none">
                <a:solidFill>
                  <a:schemeClr val="dk1"/>
                </a:solidFill>
                <a:latin typeface="Arial"/>
                <a:ea typeface="Arial"/>
                <a:cs typeface="Arial"/>
                <a:sym typeface="Arial"/>
              </a:rPr>
              <a:t>Leafy greens, bell pepper, eggplant, squash, and mushrooms</a:t>
            </a:r>
            <a:endParaRPr sz="2300">
              <a:latin typeface="Arial"/>
              <a:ea typeface="Arial"/>
              <a:cs typeface="Arial"/>
              <a:sym typeface="Arial"/>
            </a:endParaRPr>
          </a:p>
          <a:p>
            <a:pPr marL="457200" marR="0" lvl="0" indent="-374650" algn="l" rtl="0">
              <a:lnSpc>
                <a:spcPct val="80000"/>
              </a:lnSpc>
              <a:spcBef>
                <a:spcPts val="0"/>
              </a:spcBef>
              <a:spcAft>
                <a:spcPts val="0"/>
              </a:spcAft>
              <a:buClr>
                <a:srgbClr val="1155CC"/>
              </a:buClr>
              <a:buSzPts val="2300"/>
              <a:buFont typeface="Arial"/>
              <a:buChar char="➔"/>
            </a:pPr>
            <a:r>
              <a:rPr lang="en-US" sz="2300" i="0" u="none">
                <a:solidFill>
                  <a:schemeClr val="dk1"/>
                </a:solidFill>
                <a:latin typeface="Arial"/>
                <a:ea typeface="Arial"/>
                <a:cs typeface="Arial"/>
                <a:sym typeface="Arial"/>
              </a:rPr>
              <a:t>Lean protein from plant and animal sources</a:t>
            </a:r>
            <a:endParaRPr sz="2300">
              <a:latin typeface="Arial"/>
              <a:ea typeface="Arial"/>
              <a:cs typeface="Arial"/>
              <a:sym typeface="Arial"/>
            </a:endParaRPr>
          </a:p>
          <a:p>
            <a:pPr marL="914400" marR="0" lvl="1" indent="-374650" algn="l" rtl="0">
              <a:lnSpc>
                <a:spcPct val="80000"/>
              </a:lnSpc>
              <a:spcBef>
                <a:spcPts val="0"/>
              </a:spcBef>
              <a:spcAft>
                <a:spcPts val="0"/>
              </a:spcAft>
              <a:buClr>
                <a:srgbClr val="6AA84F"/>
              </a:buClr>
              <a:buSzPts val="2300"/>
              <a:buFont typeface="Arial"/>
              <a:buChar char="◆"/>
            </a:pPr>
            <a:r>
              <a:rPr lang="en-US" sz="2300" i="0" u="none" strike="noStrike" cap="none">
                <a:solidFill>
                  <a:schemeClr val="dk1"/>
                </a:solidFill>
                <a:latin typeface="Arial"/>
                <a:ea typeface="Arial"/>
                <a:cs typeface="Arial"/>
                <a:sym typeface="Arial"/>
              </a:rPr>
              <a:t>Tofu, nuts, seeds, lentils, beans, red meat, chicken, turkey, fish and pork</a:t>
            </a:r>
            <a:endParaRPr sz="2300">
              <a:latin typeface="Arial"/>
              <a:ea typeface="Arial"/>
              <a:cs typeface="Arial"/>
              <a:sym typeface="Arial"/>
            </a:endParaRPr>
          </a:p>
          <a:p>
            <a:pPr marL="457200" marR="0" lvl="0" indent="-374650" algn="l" rtl="0">
              <a:lnSpc>
                <a:spcPct val="80000"/>
              </a:lnSpc>
              <a:spcBef>
                <a:spcPts val="0"/>
              </a:spcBef>
              <a:spcAft>
                <a:spcPts val="0"/>
              </a:spcAft>
              <a:buClr>
                <a:srgbClr val="1155CC"/>
              </a:buClr>
              <a:buSzPts val="2300"/>
              <a:buFont typeface="Arial"/>
              <a:buChar char="➔"/>
            </a:pPr>
            <a:r>
              <a:rPr lang="en-US" sz="2300" i="0" u="none">
                <a:solidFill>
                  <a:schemeClr val="dk1"/>
                </a:solidFill>
                <a:latin typeface="Arial"/>
                <a:ea typeface="Arial"/>
                <a:cs typeface="Arial"/>
                <a:sym typeface="Arial"/>
              </a:rPr>
              <a:t>Low-fat dairy</a:t>
            </a:r>
            <a:endParaRPr sz="2300">
              <a:latin typeface="Arial"/>
              <a:ea typeface="Arial"/>
              <a:cs typeface="Arial"/>
              <a:sym typeface="Arial"/>
            </a:endParaRPr>
          </a:p>
          <a:p>
            <a:pPr marL="914400" marR="0" lvl="1" indent="-374650" algn="l" rtl="0">
              <a:lnSpc>
                <a:spcPct val="80000"/>
              </a:lnSpc>
              <a:spcBef>
                <a:spcPts val="0"/>
              </a:spcBef>
              <a:spcAft>
                <a:spcPts val="0"/>
              </a:spcAft>
              <a:buClr>
                <a:srgbClr val="6AA84F"/>
              </a:buClr>
              <a:buSzPts val="2300"/>
              <a:buFont typeface="Arial"/>
              <a:buChar char="◆"/>
            </a:pPr>
            <a:r>
              <a:rPr lang="en-US" sz="2300" i="0" u="none" strike="noStrike" cap="none">
                <a:solidFill>
                  <a:schemeClr val="dk1"/>
                </a:solidFill>
                <a:latin typeface="Arial"/>
                <a:ea typeface="Arial"/>
                <a:cs typeface="Arial"/>
                <a:sym typeface="Arial"/>
              </a:rPr>
              <a:t>Milk, cheese and yogurt</a:t>
            </a:r>
            <a:endParaRPr sz="2300">
              <a:latin typeface="Arial"/>
              <a:ea typeface="Arial"/>
              <a:cs typeface="Arial"/>
              <a:sym typeface="Arial"/>
            </a:endParaRPr>
          </a:p>
          <a:p>
            <a:pPr marL="457200" marR="0" lvl="0" indent="-374650" algn="l" rtl="0">
              <a:lnSpc>
                <a:spcPct val="80000"/>
              </a:lnSpc>
              <a:spcBef>
                <a:spcPts val="0"/>
              </a:spcBef>
              <a:spcAft>
                <a:spcPts val="0"/>
              </a:spcAft>
              <a:buClr>
                <a:srgbClr val="1155CC"/>
              </a:buClr>
              <a:buSzPts val="2300"/>
              <a:buFont typeface="Arial"/>
              <a:buChar char="➔"/>
            </a:pPr>
            <a:r>
              <a:rPr lang="en-US" sz="2300" i="0" u="none">
                <a:solidFill>
                  <a:schemeClr val="dk1"/>
                </a:solidFill>
                <a:latin typeface="Arial"/>
                <a:ea typeface="Arial"/>
                <a:cs typeface="Arial"/>
                <a:sym typeface="Arial"/>
              </a:rPr>
              <a:t>Healthful fats</a:t>
            </a:r>
            <a:endParaRPr sz="2300">
              <a:latin typeface="Arial"/>
              <a:ea typeface="Arial"/>
              <a:cs typeface="Arial"/>
              <a:sym typeface="Arial"/>
            </a:endParaRPr>
          </a:p>
          <a:p>
            <a:pPr marL="914400" marR="0" lvl="1" indent="-374650" algn="l" rtl="0">
              <a:lnSpc>
                <a:spcPct val="80000"/>
              </a:lnSpc>
              <a:spcBef>
                <a:spcPts val="0"/>
              </a:spcBef>
              <a:spcAft>
                <a:spcPts val="0"/>
              </a:spcAft>
              <a:buClr>
                <a:srgbClr val="6AA84F"/>
              </a:buClr>
              <a:buSzPts val="2300"/>
              <a:buFont typeface="Arial"/>
              <a:buChar char="◆"/>
            </a:pPr>
            <a:r>
              <a:rPr lang="en-US" sz="2300" i="0" u="none" strike="noStrike" cap="none">
                <a:solidFill>
                  <a:schemeClr val="dk1"/>
                </a:solidFill>
                <a:latin typeface="Arial"/>
                <a:ea typeface="Arial"/>
                <a:cs typeface="Arial"/>
                <a:sym typeface="Arial"/>
              </a:rPr>
              <a:t>Canola oil, walnuts, almonds, </a:t>
            </a:r>
            <a:r>
              <a:rPr lang="en-US" sz="2300">
                <a:latin typeface="Arial"/>
                <a:ea typeface="Arial"/>
                <a:cs typeface="Arial"/>
                <a:sym typeface="Arial"/>
              </a:rPr>
              <a:t>avocados</a:t>
            </a:r>
            <a:r>
              <a:rPr lang="en-US" sz="2300" i="0" u="none" strike="noStrike" cap="none">
                <a:solidFill>
                  <a:schemeClr val="dk1"/>
                </a:solidFill>
                <a:latin typeface="Arial"/>
                <a:ea typeface="Arial"/>
                <a:cs typeface="Arial"/>
                <a:sym typeface="Arial"/>
              </a:rPr>
              <a:t>, and fish</a:t>
            </a:r>
            <a:endParaRPr sz="2300">
              <a:latin typeface="Arial"/>
              <a:ea typeface="Arial"/>
              <a:cs typeface="Arial"/>
              <a:sym typeface="Arial"/>
            </a:endParaRPr>
          </a:p>
          <a:p>
            <a:pPr marL="342900" marR="0" lvl="0" indent="-215900" algn="l" rtl="0">
              <a:spcBef>
                <a:spcPts val="400"/>
              </a:spcBef>
              <a:spcAft>
                <a:spcPts val="160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93" name="Google Shape;293;p5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12</a:t>
            </a:fld>
            <a:endParaRPr sz="1000">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2"/>
          <p:cNvSpPr txBox="1">
            <a:spLocks noGrp="1"/>
          </p:cNvSpPr>
          <p:nvPr>
            <p:ph type="title"/>
          </p:nvPr>
        </p:nvSpPr>
        <p:spPr>
          <a:xfrm>
            <a:off x="211300" y="274625"/>
            <a:ext cx="8627100" cy="871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Foods to Avoid During Pregnancy</a:t>
            </a:r>
            <a:endParaRPr>
              <a:latin typeface="Arial"/>
              <a:ea typeface="Arial"/>
              <a:cs typeface="Arial"/>
              <a:sym typeface="Arial"/>
            </a:endParaRPr>
          </a:p>
        </p:txBody>
      </p:sp>
      <p:sp>
        <p:nvSpPr>
          <p:cNvPr id="300" name="Google Shape;300;p52"/>
          <p:cNvSpPr txBox="1">
            <a:spLocks noGrp="1"/>
          </p:cNvSpPr>
          <p:nvPr>
            <p:ph type="body" idx="1"/>
          </p:nvPr>
        </p:nvSpPr>
        <p:spPr>
          <a:xfrm>
            <a:off x="457200" y="1338025"/>
            <a:ext cx="5029200" cy="5383500"/>
          </a:xfrm>
          <a:prstGeom prst="rect">
            <a:avLst/>
          </a:prstGeom>
          <a:noFill/>
          <a:ln>
            <a:noFill/>
          </a:ln>
        </p:spPr>
        <p:txBody>
          <a:bodyPr spcFirstLastPara="1" wrap="square" lIns="91425" tIns="45700" rIns="91425" bIns="45700" anchor="t" anchorCtr="0">
            <a:noAutofit/>
          </a:bodyPr>
          <a:lstStyle/>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Minimize beverages/sports drinks or foods with:</a:t>
            </a:r>
            <a:endParaRPr sz="2600">
              <a:latin typeface="Arial"/>
              <a:ea typeface="Arial"/>
              <a:cs typeface="Arial"/>
              <a:sym typeface="Arial"/>
            </a:endParaRPr>
          </a:p>
          <a:p>
            <a:pPr marL="742950" marR="0" lvl="1" indent="-323850" algn="l" rtl="0">
              <a:lnSpc>
                <a:spcPct val="80000"/>
              </a:lnSpc>
              <a:spcBef>
                <a:spcPts val="0"/>
              </a:spcBef>
              <a:spcAft>
                <a:spcPts val="0"/>
              </a:spcAft>
              <a:buClr>
                <a:srgbClr val="6AA84F"/>
              </a:buClr>
              <a:buSzPts val="2600"/>
              <a:buFont typeface="Arial"/>
              <a:buChar char="◆"/>
            </a:pPr>
            <a:r>
              <a:rPr lang="en-US" sz="2600" i="0" u="none" strike="noStrike" cap="none">
                <a:solidFill>
                  <a:schemeClr val="dk1"/>
                </a:solidFill>
                <a:latin typeface="Arial"/>
                <a:ea typeface="Arial"/>
                <a:cs typeface="Arial"/>
                <a:sym typeface="Arial"/>
              </a:rPr>
              <a:t>High sugar content</a:t>
            </a:r>
            <a:endParaRPr sz="2600">
              <a:latin typeface="Arial"/>
              <a:ea typeface="Arial"/>
              <a:cs typeface="Arial"/>
              <a:sym typeface="Arial"/>
            </a:endParaRPr>
          </a:p>
          <a:p>
            <a:pPr marL="742950" marR="0" lvl="1" indent="-323850" algn="l" rtl="0">
              <a:lnSpc>
                <a:spcPct val="80000"/>
              </a:lnSpc>
              <a:spcBef>
                <a:spcPts val="0"/>
              </a:spcBef>
              <a:spcAft>
                <a:spcPts val="0"/>
              </a:spcAft>
              <a:buClr>
                <a:srgbClr val="6AA84F"/>
              </a:buClr>
              <a:buSzPts val="2600"/>
              <a:buFont typeface="Arial"/>
              <a:buChar char="◆"/>
            </a:pPr>
            <a:r>
              <a:rPr lang="en-US" sz="2600" i="0" u="none" strike="noStrike" cap="none">
                <a:solidFill>
                  <a:schemeClr val="dk1"/>
                </a:solidFill>
                <a:latin typeface="Arial"/>
                <a:ea typeface="Arial"/>
                <a:cs typeface="Arial"/>
                <a:sym typeface="Arial"/>
              </a:rPr>
              <a:t>High Sodium</a:t>
            </a:r>
            <a:endParaRPr sz="2600" i="0" u="none">
              <a:solidFill>
                <a:schemeClr val="dk1"/>
              </a:solidFill>
              <a:latin typeface="Arial"/>
              <a:ea typeface="Arial"/>
              <a:cs typeface="Arial"/>
              <a:sym typeface="Arial"/>
            </a:endParaRPr>
          </a:p>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Raw Eggs</a:t>
            </a:r>
            <a:endParaRPr sz="2600">
              <a:latin typeface="Arial"/>
              <a:ea typeface="Arial"/>
              <a:cs typeface="Arial"/>
              <a:sym typeface="Arial"/>
            </a:endParaRPr>
          </a:p>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Unpasteurized juices or dairy products</a:t>
            </a:r>
            <a:endParaRPr sz="2600">
              <a:latin typeface="Arial"/>
              <a:ea typeface="Arial"/>
              <a:cs typeface="Arial"/>
              <a:sym typeface="Arial"/>
            </a:endParaRPr>
          </a:p>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Undercooked meat, poultry, and fish</a:t>
            </a:r>
            <a:endParaRPr sz="2600">
              <a:latin typeface="Arial"/>
              <a:ea typeface="Arial"/>
              <a:cs typeface="Arial"/>
              <a:sym typeface="Arial"/>
            </a:endParaRPr>
          </a:p>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Deli meats</a:t>
            </a:r>
            <a:endParaRPr sz="2600">
              <a:latin typeface="Arial"/>
              <a:ea typeface="Arial"/>
              <a:cs typeface="Arial"/>
              <a:sym typeface="Arial"/>
            </a:endParaRPr>
          </a:p>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Raw vegetable sprouts</a:t>
            </a:r>
            <a:endParaRPr sz="2600">
              <a:latin typeface="Arial"/>
              <a:ea typeface="Arial"/>
              <a:cs typeface="Arial"/>
              <a:sym typeface="Arial"/>
            </a:endParaRPr>
          </a:p>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Soft Cheeses</a:t>
            </a:r>
            <a:endParaRPr sz="2600" i="0" u="none">
              <a:solidFill>
                <a:schemeClr val="dk1"/>
              </a:solidFill>
              <a:latin typeface="Arial"/>
              <a:ea typeface="Arial"/>
              <a:cs typeface="Arial"/>
              <a:sym typeface="Arial"/>
            </a:endParaRPr>
          </a:p>
          <a:p>
            <a:pPr marL="342900" marR="0" lvl="0" indent="-368300" algn="l" rtl="0">
              <a:lnSpc>
                <a:spcPct val="80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Fish</a:t>
            </a:r>
            <a:endParaRPr sz="2600">
              <a:latin typeface="Arial"/>
              <a:ea typeface="Arial"/>
              <a:cs typeface="Arial"/>
              <a:sym typeface="Arial"/>
            </a:endParaRPr>
          </a:p>
          <a:p>
            <a:pPr marL="742950" marR="0" lvl="1" indent="-285750" algn="l" rtl="0">
              <a:lnSpc>
                <a:spcPct val="80000"/>
              </a:lnSpc>
              <a:spcBef>
                <a:spcPts val="400"/>
              </a:spcBef>
              <a:spcAft>
                <a:spcPts val="0"/>
              </a:spcAft>
              <a:buClr>
                <a:schemeClr val="dk1"/>
              </a:buClr>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spcBef>
                <a:spcPts val="400"/>
              </a:spcBef>
              <a:spcAft>
                <a:spcPts val="160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301" name="Google Shape;301;p52"/>
          <p:cNvPicPr preferRelativeResize="0"/>
          <p:nvPr/>
        </p:nvPicPr>
        <p:blipFill rotWithShape="1">
          <a:blip r:embed="rId3">
            <a:alphaModFix/>
          </a:blip>
          <a:srcRect/>
          <a:stretch/>
        </p:blipFill>
        <p:spPr>
          <a:xfrm>
            <a:off x="5697600" y="1146125"/>
            <a:ext cx="2989200" cy="2036400"/>
          </a:xfrm>
          <a:prstGeom prst="rect">
            <a:avLst/>
          </a:prstGeom>
          <a:noFill/>
          <a:ln>
            <a:noFill/>
          </a:ln>
        </p:spPr>
      </p:pic>
      <p:sp>
        <p:nvSpPr>
          <p:cNvPr id="302" name="Google Shape;302;p5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13</a:t>
            </a:fld>
            <a:endParaRPr sz="1000">
              <a:solidFill>
                <a:schemeClr val="dk2"/>
              </a:solidFill>
              <a:latin typeface="Arial"/>
              <a:ea typeface="Arial"/>
              <a:cs typeface="Arial"/>
              <a:sym typeface="Arial"/>
            </a:endParaRPr>
          </a:p>
        </p:txBody>
      </p:sp>
      <p:pic>
        <p:nvPicPr>
          <p:cNvPr id="303" name="Google Shape;303;p52"/>
          <p:cNvPicPr preferRelativeResize="0"/>
          <p:nvPr/>
        </p:nvPicPr>
        <p:blipFill>
          <a:blip r:embed="rId4">
            <a:alphaModFix/>
          </a:blip>
          <a:stretch>
            <a:fillRect/>
          </a:stretch>
        </p:blipFill>
        <p:spPr>
          <a:xfrm>
            <a:off x="6051525" y="3318713"/>
            <a:ext cx="2635276" cy="34028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457200" y="274625"/>
            <a:ext cx="8229600" cy="8208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Potential Pathogen/Food Safety</a:t>
            </a:r>
            <a:endParaRPr>
              <a:latin typeface="Arial"/>
              <a:ea typeface="Arial"/>
              <a:cs typeface="Arial"/>
              <a:sym typeface="Arial"/>
            </a:endParaRPr>
          </a:p>
        </p:txBody>
      </p:sp>
      <p:sp>
        <p:nvSpPr>
          <p:cNvPr id="310" name="Google Shape;310;p53"/>
          <p:cNvSpPr txBox="1">
            <a:spLocks noGrp="1"/>
          </p:cNvSpPr>
          <p:nvPr>
            <p:ph type="body" idx="1"/>
          </p:nvPr>
        </p:nvSpPr>
        <p:spPr>
          <a:xfrm>
            <a:off x="457200" y="1292650"/>
            <a:ext cx="5808600" cy="5565300"/>
          </a:xfrm>
          <a:prstGeom prst="rect">
            <a:avLst/>
          </a:prstGeom>
          <a:noFill/>
          <a:ln>
            <a:noFill/>
          </a:ln>
        </p:spPr>
        <p:txBody>
          <a:bodyPr spcFirstLastPara="1" wrap="square" lIns="91425" tIns="45700" rIns="91425" bIns="45700" anchor="t" anchorCtr="0">
            <a:noAutofit/>
          </a:bodyPr>
          <a:lstStyle/>
          <a:p>
            <a:pPr marL="457200" marR="0" lvl="0" indent="-387350" algn="l" rtl="0">
              <a:lnSpc>
                <a:spcPct val="80000"/>
              </a:lnSpc>
              <a:spcBef>
                <a:spcPts val="0"/>
              </a:spcBef>
              <a:spcAft>
                <a:spcPts val="0"/>
              </a:spcAft>
              <a:buClr>
                <a:srgbClr val="1155CC"/>
              </a:buClr>
              <a:buSzPts val="2500"/>
              <a:buFont typeface="Arial"/>
              <a:buChar char="➔"/>
            </a:pPr>
            <a:r>
              <a:rPr lang="en-US" sz="2500" i="0" u="none">
                <a:solidFill>
                  <a:schemeClr val="dk1"/>
                </a:solidFill>
                <a:latin typeface="Arial"/>
                <a:ea typeface="Arial"/>
                <a:cs typeface="Arial"/>
                <a:sym typeface="Arial"/>
              </a:rPr>
              <a:t>Pathogens:</a:t>
            </a:r>
            <a:endParaRPr>
              <a:latin typeface="Arial"/>
              <a:ea typeface="Arial"/>
              <a:cs typeface="Arial"/>
              <a:sym typeface="Arial"/>
            </a:endParaRPr>
          </a:p>
          <a:p>
            <a:pPr marL="914400" marR="0" lvl="1" indent="-368300" algn="l" rtl="0">
              <a:lnSpc>
                <a:spcPct val="8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Listeria</a:t>
            </a:r>
            <a:endParaRPr>
              <a:latin typeface="Arial"/>
              <a:ea typeface="Arial"/>
              <a:cs typeface="Arial"/>
              <a:sym typeface="Arial"/>
            </a:endParaRPr>
          </a:p>
          <a:p>
            <a:pPr marL="1371600" marR="0" lvl="2" indent="-349250" algn="l" rtl="0">
              <a:lnSpc>
                <a:spcPct val="80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Airborne pathogen</a:t>
            </a:r>
            <a:endParaRPr>
              <a:latin typeface="Arial"/>
              <a:ea typeface="Arial"/>
              <a:cs typeface="Arial"/>
              <a:sym typeface="Arial"/>
            </a:endParaRPr>
          </a:p>
          <a:p>
            <a:pPr marL="1371600" marR="0" lvl="2" indent="-349250" algn="l" rtl="0">
              <a:lnSpc>
                <a:spcPct val="80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Can grow at refrigeration temperatures</a:t>
            </a:r>
            <a:endParaRPr>
              <a:latin typeface="Arial"/>
              <a:ea typeface="Arial"/>
              <a:cs typeface="Arial"/>
              <a:sym typeface="Arial"/>
            </a:endParaRPr>
          </a:p>
          <a:p>
            <a:pPr marL="1371600" marR="0" lvl="2" indent="-349250" algn="l" rtl="0">
              <a:lnSpc>
                <a:spcPct val="80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Deli meats, unpasteurized milk, refrigerated and ready to eat products</a:t>
            </a:r>
            <a:endParaRPr sz="1900" i="0" u="none" strike="noStrike" cap="none">
              <a:solidFill>
                <a:schemeClr val="dk1"/>
              </a:solidFill>
              <a:latin typeface="Arial"/>
              <a:ea typeface="Arial"/>
              <a:cs typeface="Arial"/>
              <a:sym typeface="Arial"/>
            </a:endParaRPr>
          </a:p>
          <a:p>
            <a:pPr marL="1371600" marR="0" lvl="2" indent="-349250" algn="l" rtl="0">
              <a:lnSpc>
                <a:spcPct val="80000"/>
              </a:lnSpc>
              <a:spcBef>
                <a:spcPts val="0"/>
              </a:spcBef>
              <a:spcAft>
                <a:spcPts val="0"/>
              </a:spcAft>
              <a:buClr>
                <a:srgbClr val="FF9900"/>
              </a:buClr>
              <a:buSzPts val="1900"/>
              <a:buFont typeface="Arial"/>
              <a:buChar char="●"/>
            </a:pPr>
            <a:r>
              <a:rPr lang="en-US" sz="1900">
                <a:latin typeface="Arial"/>
                <a:ea typeface="Arial"/>
                <a:cs typeface="Arial"/>
                <a:sym typeface="Arial"/>
              </a:rPr>
              <a:t>Increase risk of miscarriage, stillbirth, and preterm birth</a:t>
            </a:r>
            <a:endParaRPr sz="1900">
              <a:latin typeface="Arial"/>
              <a:ea typeface="Arial"/>
              <a:cs typeface="Arial"/>
              <a:sym typeface="Arial"/>
            </a:endParaRPr>
          </a:p>
          <a:p>
            <a:pPr marL="914400" marR="0" lvl="1" indent="-368300" algn="l" rtl="0">
              <a:lnSpc>
                <a:spcPct val="8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Toxoplasma gondii</a:t>
            </a:r>
            <a:endParaRPr>
              <a:latin typeface="Arial"/>
              <a:ea typeface="Arial"/>
              <a:cs typeface="Arial"/>
              <a:sym typeface="Arial"/>
            </a:endParaRPr>
          </a:p>
          <a:p>
            <a:pPr marL="1371600" marR="0" lvl="2" indent="-349250" algn="l" rtl="0">
              <a:lnSpc>
                <a:spcPct val="80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Can pass through placenta</a:t>
            </a:r>
            <a:endParaRPr>
              <a:latin typeface="Arial"/>
              <a:ea typeface="Arial"/>
              <a:cs typeface="Arial"/>
              <a:sym typeface="Arial"/>
            </a:endParaRPr>
          </a:p>
          <a:p>
            <a:pPr marL="1371600" marR="0" lvl="2" indent="-349250" algn="l" rtl="0">
              <a:lnSpc>
                <a:spcPct val="80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Feces of cats</a:t>
            </a:r>
            <a:endParaRPr>
              <a:latin typeface="Arial"/>
              <a:ea typeface="Arial"/>
              <a:cs typeface="Arial"/>
              <a:sym typeface="Arial"/>
            </a:endParaRPr>
          </a:p>
          <a:p>
            <a:pPr marL="1371600" marR="0" lvl="2" indent="-349250" algn="l" rtl="0">
              <a:lnSpc>
                <a:spcPct val="80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Contaminated/undercooked meat, unwashed fruits, unpasteurized milk, contaminated water</a:t>
            </a:r>
            <a:endParaRPr>
              <a:latin typeface="Arial"/>
              <a:ea typeface="Arial"/>
              <a:cs typeface="Arial"/>
              <a:sym typeface="Arial"/>
            </a:endParaRPr>
          </a:p>
          <a:p>
            <a:pPr marL="457200" marR="0" lvl="0" indent="-387350" algn="l" rtl="0">
              <a:lnSpc>
                <a:spcPct val="80000"/>
              </a:lnSpc>
              <a:spcBef>
                <a:spcPts val="0"/>
              </a:spcBef>
              <a:spcAft>
                <a:spcPts val="0"/>
              </a:spcAft>
              <a:buClr>
                <a:srgbClr val="1155CC"/>
              </a:buClr>
              <a:buSzPts val="2500"/>
              <a:buFont typeface="Arial"/>
              <a:buChar char="➔"/>
            </a:pPr>
            <a:r>
              <a:rPr lang="en-US" sz="2500" i="0" u="none">
                <a:solidFill>
                  <a:schemeClr val="dk1"/>
                </a:solidFill>
                <a:latin typeface="Arial"/>
                <a:ea typeface="Arial"/>
                <a:cs typeface="Arial"/>
                <a:sym typeface="Arial"/>
              </a:rPr>
              <a:t>Food safety tips:</a:t>
            </a:r>
            <a:endParaRPr>
              <a:latin typeface="Arial"/>
              <a:ea typeface="Arial"/>
              <a:cs typeface="Arial"/>
              <a:sym typeface="Arial"/>
            </a:endParaRPr>
          </a:p>
          <a:p>
            <a:pPr marL="914400" marR="0" lvl="1" indent="-368300" algn="l" rtl="0">
              <a:lnSpc>
                <a:spcPct val="8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Wash fruits and vegetables</a:t>
            </a:r>
            <a:endParaRPr>
              <a:latin typeface="Arial"/>
              <a:ea typeface="Arial"/>
              <a:cs typeface="Arial"/>
              <a:sym typeface="Arial"/>
            </a:endParaRPr>
          </a:p>
          <a:p>
            <a:pPr marL="914400" marR="0" lvl="1" indent="-368300" algn="l" rtl="0">
              <a:lnSpc>
                <a:spcPct val="8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Heat meat to steaming</a:t>
            </a:r>
            <a:endParaRPr>
              <a:latin typeface="Arial"/>
              <a:ea typeface="Arial"/>
              <a:cs typeface="Arial"/>
              <a:sym typeface="Arial"/>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311" name="Google Shape;311;p53"/>
          <p:cNvPicPr preferRelativeResize="0"/>
          <p:nvPr/>
        </p:nvPicPr>
        <p:blipFill rotWithShape="1">
          <a:blip r:embed="rId3">
            <a:alphaModFix/>
          </a:blip>
          <a:srcRect/>
          <a:stretch/>
        </p:blipFill>
        <p:spPr>
          <a:xfrm>
            <a:off x="6400800" y="1191227"/>
            <a:ext cx="2286000" cy="3104400"/>
          </a:xfrm>
          <a:prstGeom prst="rect">
            <a:avLst/>
          </a:prstGeom>
          <a:noFill/>
          <a:ln>
            <a:noFill/>
          </a:ln>
        </p:spPr>
      </p:pic>
      <p:pic>
        <p:nvPicPr>
          <p:cNvPr id="312" name="Google Shape;312;p53"/>
          <p:cNvPicPr preferRelativeResize="0"/>
          <p:nvPr/>
        </p:nvPicPr>
        <p:blipFill rotWithShape="1">
          <a:blip r:embed="rId4">
            <a:alphaModFix/>
          </a:blip>
          <a:srcRect/>
          <a:stretch/>
        </p:blipFill>
        <p:spPr>
          <a:xfrm>
            <a:off x="6097587" y="4887900"/>
            <a:ext cx="2589300" cy="1833600"/>
          </a:xfrm>
          <a:prstGeom prst="rect">
            <a:avLst/>
          </a:prstGeom>
          <a:noFill/>
          <a:ln>
            <a:noFill/>
          </a:ln>
        </p:spPr>
      </p:pic>
      <p:sp>
        <p:nvSpPr>
          <p:cNvPr id="313" name="Google Shape;313;p5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14</a:t>
            </a:fld>
            <a:endParaRPr sz="1000">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54"/>
          <p:cNvPicPr preferRelativeResize="0"/>
          <p:nvPr/>
        </p:nvPicPr>
        <p:blipFill rotWithShape="1">
          <a:blip r:embed="rId3">
            <a:alphaModFix/>
          </a:blip>
          <a:srcRect/>
          <a:stretch/>
        </p:blipFill>
        <p:spPr>
          <a:xfrm>
            <a:off x="5818838" y="1246750"/>
            <a:ext cx="3124200" cy="2971800"/>
          </a:xfrm>
          <a:prstGeom prst="rect">
            <a:avLst/>
          </a:prstGeom>
          <a:noFill/>
          <a:ln>
            <a:noFill/>
          </a:ln>
        </p:spPr>
      </p:pic>
      <p:sp>
        <p:nvSpPr>
          <p:cNvPr id="320" name="Google Shape;320;p54"/>
          <p:cNvSpPr txBox="1">
            <a:spLocks noGrp="1"/>
          </p:cNvSpPr>
          <p:nvPr>
            <p:ph type="title"/>
          </p:nvPr>
        </p:nvSpPr>
        <p:spPr>
          <a:xfrm>
            <a:off x="457200" y="299479"/>
            <a:ext cx="8229600" cy="7611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Mercury</a:t>
            </a:r>
            <a:endParaRPr>
              <a:latin typeface="Arial"/>
              <a:ea typeface="Arial"/>
              <a:cs typeface="Arial"/>
              <a:sym typeface="Arial"/>
            </a:endParaRPr>
          </a:p>
        </p:txBody>
      </p:sp>
      <p:sp>
        <p:nvSpPr>
          <p:cNvPr id="321" name="Google Shape;321;p54"/>
          <p:cNvSpPr txBox="1">
            <a:spLocks noGrp="1"/>
          </p:cNvSpPr>
          <p:nvPr>
            <p:ph type="body" idx="1"/>
          </p:nvPr>
        </p:nvSpPr>
        <p:spPr>
          <a:xfrm>
            <a:off x="340800" y="1155700"/>
            <a:ext cx="6212400" cy="4921800"/>
          </a:xfrm>
          <a:prstGeom prst="rect">
            <a:avLst/>
          </a:prstGeom>
          <a:noFill/>
          <a:ln>
            <a:noFill/>
          </a:ln>
        </p:spPr>
        <p:txBody>
          <a:bodyPr spcFirstLastPara="1" wrap="square" lIns="91425" tIns="45700" rIns="91425" bIns="45700" anchor="t" anchorCtr="0">
            <a:noAutofit/>
          </a:bodyPr>
          <a:lstStyle/>
          <a:p>
            <a:pPr marL="457200" marR="0" lvl="0" indent="-387350" algn="l" rtl="0">
              <a:lnSpc>
                <a:spcPct val="115000"/>
              </a:lnSpc>
              <a:spcBef>
                <a:spcPts val="0"/>
              </a:spcBef>
              <a:spcAft>
                <a:spcPts val="0"/>
              </a:spcAft>
              <a:buClr>
                <a:srgbClr val="1155CC"/>
              </a:buClr>
              <a:buSzPts val="2500"/>
              <a:buFont typeface="Arial"/>
              <a:buChar char="➔"/>
            </a:pPr>
            <a:r>
              <a:rPr lang="en-US" sz="2500" i="0" u="none">
                <a:solidFill>
                  <a:schemeClr val="dk1"/>
                </a:solidFill>
                <a:latin typeface="Arial"/>
                <a:ea typeface="Arial"/>
                <a:cs typeface="Arial"/>
                <a:sym typeface="Arial"/>
              </a:rPr>
              <a:t>Controversial topic</a:t>
            </a:r>
            <a:endParaRPr>
              <a:latin typeface="Arial"/>
              <a:ea typeface="Arial"/>
              <a:cs typeface="Arial"/>
              <a:sym typeface="Arial"/>
            </a:endParaRPr>
          </a:p>
          <a:p>
            <a:pPr marL="457200" lvl="0" indent="-387350" algn="l" rtl="0">
              <a:lnSpc>
                <a:spcPct val="115000"/>
              </a:lnSpc>
              <a:spcBef>
                <a:spcPts val="0"/>
              </a:spcBef>
              <a:spcAft>
                <a:spcPts val="0"/>
              </a:spcAft>
              <a:buClr>
                <a:srgbClr val="1155CC"/>
              </a:buClr>
              <a:buSzPts val="2500"/>
              <a:buFont typeface="Arial"/>
              <a:buChar char="➔"/>
            </a:pPr>
            <a:r>
              <a:rPr lang="en-US" sz="2500">
                <a:latin typeface="Arial"/>
                <a:ea typeface="Arial"/>
                <a:cs typeface="Arial"/>
                <a:sym typeface="Arial"/>
              </a:rPr>
              <a:t>Tuna</a:t>
            </a:r>
            <a:endParaRPr>
              <a:latin typeface="Arial"/>
              <a:ea typeface="Arial"/>
              <a:cs typeface="Arial"/>
              <a:sym typeface="Arial"/>
            </a:endParaRPr>
          </a:p>
          <a:p>
            <a:pPr marL="914400" lvl="1" indent="-368300" algn="l" rtl="0">
              <a:lnSpc>
                <a:spcPct val="115000"/>
              </a:lnSpc>
              <a:spcBef>
                <a:spcPts val="0"/>
              </a:spcBef>
              <a:spcAft>
                <a:spcPts val="0"/>
              </a:spcAft>
              <a:buClr>
                <a:srgbClr val="6AA84F"/>
              </a:buClr>
              <a:buSzPts val="2200"/>
              <a:buFont typeface="Arial"/>
              <a:buChar char="◆"/>
            </a:pPr>
            <a:r>
              <a:rPr lang="en-US" sz="2200">
                <a:latin typeface="Arial"/>
                <a:ea typeface="Arial"/>
                <a:cs typeface="Arial"/>
                <a:sym typeface="Arial"/>
              </a:rPr>
              <a:t>No more than  twice per week</a:t>
            </a:r>
            <a:endParaRPr sz="2500">
              <a:latin typeface="Arial"/>
              <a:ea typeface="Arial"/>
              <a:cs typeface="Arial"/>
              <a:sym typeface="Arial"/>
            </a:endParaRPr>
          </a:p>
          <a:p>
            <a:pPr marL="457200" marR="0" lvl="0" indent="-387350" algn="l" rtl="0">
              <a:lnSpc>
                <a:spcPct val="115000"/>
              </a:lnSpc>
              <a:spcBef>
                <a:spcPts val="0"/>
              </a:spcBef>
              <a:spcAft>
                <a:spcPts val="0"/>
              </a:spcAft>
              <a:buClr>
                <a:srgbClr val="1155CC"/>
              </a:buClr>
              <a:buSzPts val="2500"/>
              <a:buFont typeface="Arial"/>
              <a:buChar char="➔"/>
            </a:pPr>
            <a:r>
              <a:rPr lang="en-US" sz="2500" i="0" u="none">
                <a:solidFill>
                  <a:schemeClr val="dk1"/>
                </a:solidFill>
                <a:latin typeface="Arial"/>
                <a:ea typeface="Arial"/>
                <a:cs typeface="Arial"/>
                <a:sym typeface="Arial"/>
              </a:rPr>
              <a:t>High amount of mercury in large predatory fish (&lt;100g per week)</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King Mackerel</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Pike</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Shark</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Walleye</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Barracuda</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Large Tuna</a:t>
            </a:r>
            <a:endParaRPr>
              <a:latin typeface="Arial"/>
              <a:ea typeface="Arial"/>
              <a:cs typeface="Arial"/>
              <a:sym typeface="Arial"/>
            </a:endParaRPr>
          </a:p>
          <a:p>
            <a:pPr marL="342900" marR="0" lvl="0" indent="-342900" algn="l" rtl="0">
              <a:lnSpc>
                <a:spcPct val="80000"/>
              </a:lnSpc>
              <a:spcBef>
                <a:spcPts val="500"/>
              </a:spcBef>
              <a:spcAft>
                <a:spcPts val="0"/>
              </a:spcAft>
              <a:buClr>
                <a:schemeClr val="dk1"/>
              </a:buClr>
              <a:buFont typeface="Arial"/>
              <a:buNone/>
            </a:pPr>
            <a:r>
              <a:rPr lang="en-US" sz="2500" b="0" i="0" u="none">
                <a:solidFill>
                  <a:schemeClr val="dk1"/>
                </a:solidFill>
                <a:latin typeface="Calibri"/>
                <a:ea typeface="Calibri"/>
                <a:cs typeface="Calibri"/>
                <a:sym typeface="Calibri"/>
              </a:rPr>
              <a:t> </a:t>
            </a:r>
            <a:endParaRPr/>
          </a:p>
        </p:txBody>
      </p:sp>
      <p:pic>
        <p:nvPicPr>
          <p:cNvPr id="322" name="Google Shape;322;p54"/>
          <p:cNvPicPr preferRelativeResize="0"/>
          <p:nvPr/>
        </p:nvPicPr>
        <p:blipFill rotWithShape="1">
          <a:blip r:embed="rId4">
            <a:alphaModFix/>
          </a:blip>
          <a:srcRect/>
          <a:stretch/>
        </p:blipFill>
        <p:spPr>
          <a:xfrm>
            <a:off x="3336650" y="3734800"/>
            <a:ext cx="4128900" cy="2743800"/>
          </a:xfrm>
          <a:prstGeom prst="rect">
            <a:avLst/>
          </a:prstGeom>
          <a:noFill/>
          <a:ln>
            <a:noFill/>
          </a:ln>
        </p:spPr>
      </p:pic>
      <p:sp>
        <p:nvSpPr>
          <p:cNvPr id="323" name="Google Shape;323;p5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15</a:t>
            </a:fld>
            <a:endParaRPr sz="1000">
              <a:solidFill>
                <a:schemeClr val="dk2"/>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a:spLocks noGrp="1"/>
          </p:cNvSpPr>
          <p:nvPr>
            <p:ph type="title"/>
          </p:nvPr>
        </p:nvSpPr>
        <p:spPr>
          <a:xfrm>
            <a:off x="457200" y="274625"/>
            <a:ext cx="8229600" cy="731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PICA</a:t>
            </a:r>
            <a:endParaRPr>
              <a:latin typeface="Arial"/>
              <a:ea typeface="Arial"/>
              <a:cs typeface="Arial"/>
              <a:sym typeface="Arial"/>
            </a:endParaRPr>
          </a:p>
        </p:txBody>
      </p:sp>
      <p:sp>
        <p:nvSpPr>
          <p:cNvPr id="330" name="Google Shape;330;p55"/>
          <p:cNvSpPr txBox="1">
            <a:spLocks noGrp="1"/>
          </p:cNvSpPr>
          <p:nvPr>
            <p:ph type="body" idx="1"/>
          </p:nvPr>
        </p:nvSpPr>
        <p:spPr>
          <a:xfrm>
            <a:off x="286550" y="1139825"/>
            <a:ext cx="4209300" cy="5581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rgbClr val="1155CC"/>
              </a:buClr>
              <a:buSzPts val="2000"/>
              <a:buFont typeface="Arial"/>
              <a:buChar char="➔"/>
            </a:pPr>
            <a:r>
              <a:rPr lang="en-US" sz="2000" i="0" u="none">
                <a:solidFill>
                  <a:srgbClr val="000000"/>
                </a:solidFill>
                <a:latin typeface="Arial"/>
                <a:ea typeface="Arial"/>
                <a:cs typeface="Arial"/>
                <a:sym typeface="Arial"/>
              </a:rPr>
              <a:t>PICA</a:t>
            </a:r>
            <a:endParaRPr sz="2000">
              <a:solidFill>
                <a:srgbClr val="000000"/>
              </a:solidFill>
              <a:latin typeface="Arial"/>
              <a:ea typeface="Arial"/>
              <a:cs typeface="Arial"/>
              <a:sym typeface="Arial"/>
            </a:endParaRPr>
          </a:p>
          <a:p>
            <a:pPr marL="914400" marR="0" lvl="1" indent="-355600" algn="l" rtl="0">
              <a:lnSpc>
                <a:spcPct val="115000"/>
              </a:lnSpc>
              <a:spcBef>
                <a:spcPts val="0"/>
              </a:spcBef>
              <a:spcAft>
                <a:spcPts val="0"/>
              </a:spcAft>
              <a:buClr>
                <a:srgbClr val="6AA84F"/>
              </a:buClr>
              <a:buSzPts val="2000"/>
              <a:buFont typeface="Arial"/>
              <a:buChar char="◆"/>
            </a:pPr>
            <a:r>
              <a:rPr lang="en-US" sz="2000" i="0" u="none" strike="noStrike" cap="none">
                <a:solidFill>
                  <a:srgbClr val="000000"/>
                </a:solidFill>
                <a:latin typeface="Arial"/>
                <a:ea typeface="Arial"/>
                <a:cs typeface="Arial"/>
                <a:sym typeface="Arial"/>
              </a:rPr>
              <a:t>Ingestion of non-food items</a:t>
            </a:r>
            <a:endParaRPr sz="2000" i="0" u="none" strike="noStrike" cap="none">
              <a:solidFill>
                <a:srgbClr val="000000"/>
              </a:solidFill>
              <a:latin typeface="Arial"/>
              <a:ea typeface="Arial"/>
              <a:cs typeface="Arial"/>
              <a:sym typeface="Arial"/>
            </a:endParaRPr>
          </a:p>
          <a:p>
            <a:pPr marL="457200" lvl="0" indent="0" algn="l" rtl="0">
              <a:spcBef>
                <a:spcPts val="0"/>
              </a:spcBef>
              <a:spcAft>
                <a:spcPts val="0"/>
              </a:spcAft>
              <a:buNone/>
            </a:pPr>
            <a:r>
              <a:rPr lang="en-US" sz="1400">
                <a:solidFill>
                  <a:srgbClr val="000000"/>
                </a:solidFill>
                <a:latin typeface="Arial"/>
                <a:ea typeface="Arial"/>
                <a:cs typeface="Arial"/>
                <a:sym typeface="Arial"/>
              </a:rPr>
              <a:t>Dirt.clay. paint chips. Plaster. chalk.</a:t>
            </a:r>
            <a:endParaRPr sz="1400">
              <a:solidFill>
                <a:srgbClr val="000000"/>
              </a:solidFill>
              <a:latin typeface="Arial"/>
              <a:ea typeface="Arial"/>
              <a:cs typeface="Arial"/>
              <a:sym typeface="Arial"/>
            </a:endParaRPr>
          </a:p>
          <a:p>
            <a:pPr marL="457200" lvl="0" indent="0" algn="l" rtl="0">
              <a:spcBef>
                <a:spcPts val="300"/>
              </a:spcBef>
              <a:spcAft>
                <a:spcPts val="0"/>
              </a:spcAft>
              <a:buNone/>
            </a:pPr>
            <a:r>
              <a:rPr lang="en-US" sz="1400">
                <a:solidFill>
                  <a:srgbClr val="000000"/>
                </a:solidFill>
                <a:latin typeface="Arial"/>
                <a:ea typeface="Arial"/>
                <a:cs typeface="Arial"/>
                <a:sym typeface="Arial"/>
              </a:rPr>
              <a:t>Cornstarch. laundry starch. baking soda.</a:t>
            </a:r>
            <a:endParaRPr sz="2000">
              <a:solidFill>
                <a:srgbClr val="000000"/>
              </a:solidFill>
              <a:latin typeface="Arial"/>
              <a:ea typeface="Arial"/>
              <a:cs typeface="Arial"/>
              <a:sym typeface="Arial"/>
            </a:endParaRPr>
          </a:p>
          <a:p>
            <a:pPr marL="914400" marR="0" lvl="1" indent="-355600" algn="l" rtl="0">
              <a:lnSpc>
                <a:spcPct val="115000"/>
              </a:lnSpc>
              <a:spcBef>
                <a:spcPts val="400"/>
              </a:spcBef>
              <a:spcAft>
                <a:spcPts val="0"/>
              </a:spcAft>
              <a:buClr>
                <a:srgbClr val="6AA84F"/>
              </a:buClr>
              <a:buSzPts val="2000"/>
              <a:buFont typeface="Arial"/>
              <a:buChar char="◆"/>
            </a:pPr>
            <a:r>
              <a:rPr lang="en-US" sz="2000" i="0" u="none" strike="noStrike" cap="none">
                <a:solidFill>
                  <a:srgbClr val="000000"/>
                </a:solidFill>
                <a:latin typeface="Arial"/>
                <a:ea typeface="Arial"/>
                <a:cs typeface="Arial"/>
                <a:sym typeface="Arial"/>
              </a:rPr>
              <a:t>Associated with Iron deficiency</a:t>
            </a:r>
            <a:endParaRPr sz="2000">
              <a:solidFill>
                <a:srgbClr val="000000"/>
              </a:solidFill>
              <a:latin typeface="Arial"/>
              <a:ea typeface="Arial"/>
              <a:cs typeface="Arial"/>
              <a:sym typeface="Arial"/>
            </a:endParaRPr>
          </a:p>
          <a:p>
            <a:pPr marL="914400" marR="0" lvl="1" indent="-355600" algn="l" rtl="0">
              <a:lnSpc>
                <a:spcPct val="115000"/>
              </a:lnSpc>
              <a:spcBef>
                <a:spcPts val="0"/>
              </a:spcBef>
              <a:spcAft>
                <a:spcPts val="0"/>
              </a:spcAft>
              <a:buClr>
                <a:srgbClr val="6AA84F"/>
              </a:buClr>
              <a:buSzPts val="2000"/>
              <a:buFont typeface="Arial"/>
              <a:buChar char="◆"/>
            </a:pPr>
            <a:r>
              <a:rPr lang="en-US" sz="2000" i="0" u="none" strike="noStrike" cap="none">
                <a:solidFill>
                  <a:srgbClr val="000000"/>
                </a:solidFill>
                <a:latin typeface="Arial"/>
                <a:ea typeface="Arial"/>
                <a:cs typeface="Arial"/>
                <a:sym typeface="Arial"/>
              </a:rPr>
              <a:t>Cravings for taste, smell, or texture</a:t>
            </a:r>
            <a:endParaRPr sz="200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1155CC"/>
              </a:buClr>
              <a:buSzPts val="2000"/>
              <a:buFont typeface="Arial"/>
              <a:buChar char="➔"/>
            </a:pPr>
            <a:r>
              <a:rPr lang="en-US" sz="2000" i="0" u="none">
                <a:solidFill>
                  <a:srgbClr val="000000"/>
                </a:solidFill>
                <a:latin typeface="Arial"/>
                <a:ea typeface="Arial"/>
                <a:cs typeface="Arial"/>
                <a:sym typeface="Arial"/>
              </a:rPr>
              <a:t>Complications</a:t>
            </a:r>
            <a:endParaRPr sz="2000">
              <a:solidFill>
                <a:srgbClr val="000000"/>
              </a:solidFill>
              <a:latin typeface="Arial"/>
              <a:ea typeface="Arial"/>
              <a:cs typeface="Arial"/>
              <a:sym typeface="Arial"/>
            </a:endParaRPr>
          </a:p>
          <a:p>
            <a:pPr marL="914400" marR="0" lvl="1" indent="-355600" algn="l" rtl="0">
              <a:lnSpc>
                <a:spcPct val="115000"/>
              </a:lnSpc>
              <a:spcBef>
                <a:spcPts val="0"/>
              </a:spcBef>
              <a:spcAft>
                <a:spcPts val="0"/>
              </a:spcAft>
              <a:buClr>
                <a:srgbClr val="6AA84F"/>
              </a:buClr>
              <a:buSzPts val="2000"/>
              <a:buFont typeface="Arial"/>
              <a:buChar char="◆"/>
            </a:pPr>
            <a:r>
              <a:rPr lang="en-US" sz="2000" i="0" u="none" strike="noStrike" cap="none">
                <a:solidFill>
                  <a:srgbClr val="000000"/>
                </a:solidFill>
                <a:latin typeface="Arial"/>
                <a:ea typeface="Arial"/>
                <a:cs typeface="Arial"/>
                <a:sym typeface="Arial"/>
              </a:rPr>
              <a:t>Depend on substance eaten</a:t>
            </a:r>
            <a:endParaRPr sz="2000">
              <a:solidFill>
                <a:srgbClr val="000000"/>
              </a:solidFill>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i="0" u="none" strike="noStrike" cap="none">
                <a:solidFill>
                  <a:srgbClr val="000000"/>
                </a:solidFill>
                <a:latin typeface="Arial"/>
                <a:ea typeface="Arial"/>
                <a:cs typeface="Arial"/>
                <a:sym typeface="Arial"/>
              </a:rPr>
              <a:t>GI disturbance</a:t>
            </a:r>
            <a:endParaRPr>
              <a:solidFill>
                <a:srgbClr val="000000"/>
              </a:solidFill>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i="0" u="none" strike="noStrike" cap="none">
                <a:solidFill>
                  <a:srgbClr val="000000"/>
                </a:solidFill>
                <a:latin typeface="Arial"/>
                <a:ea typeface="Arial"/>
                <a:cs typeface="Arial"/>
                <a:sym typeface="Arial"/>
              </a:rPr>
              <a:t>Excess weight gain</a:t>
            </a:r>
            <a:endParaRPr>
              <a:solidFill>
                <a:srgbClr val="000000"/>
              </a:solidFill>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i="0" u="none" strike="noStrike" cap="none">
                <a:solidFill>
                  <a:srgbClr val="000000"/>
                </a:solidFill>
                <a:latin typeface="Arial"/>
                <a:ea typeface="Arial"/>
                <a:cs typeface="Arial"/>
                <a:sym typeface="Arial"/>
              </a:rPr>
              <a:t>Hyperglycemia</a:t>
            </a:r>
            <a:endParaRPr>
              <a:solidFill>
                <a:srgbClr val="000000"/>
              </a:solidFill>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i="0" u="none" strike="noStrike" cap="none">
                <a:solidFill>
                  <a:srgbClr val="000000"/>
                </a:solidFill>
                <a:latin typeface="Arial"/>
                <a:ea typeface="Arial"/>
                <a:cs typeface="Arial"/>
                <a:sym typeface="Arial"/>
              </a:rPr>
              <a:t>High Blood Pressure</a:t>
            </a:r>
            <a:endParaRPr>
              <a:solidFill>
                <a:srgbClr val="000000"/>
              </a:solidFill>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i="0" u="none" strike="noStrike" cap="none">
                <a:solidFill>
                  <a:srgbClr val="000000"/>
                </a:solidFill>
                <a:latin typeface="Arial"/>
                <a:ea typeface="Arial"/>
                <a:cs typeface="Arial"/>
                <a:sym typeface="Arial"/>
              </a:rPr>
              <a:t>Metabolic Alkalosis</a:t>
            </a:r>
            <a:endParaRPr>
              <a:solidFill>
                <a:srgbClr val="000000"/>
              </a:solidFill>
              <a:latin typeface="Arial"/>
              <a:ea typeface="Arial"/>
              <a:cs typeface="Arial"/>
              <a:sym typeface="Arial"/>
            </a:endParaRPr>
          </a:p>
        </p:txBody>
      </p:sp>
      <p:sp>
        <p:nvSpPr>
          <p:cNvPr id="331" name="Google Shape;331;p5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16</a:t>
            </a:fld>
            <a:endParaRPr sz="1000">
              <a:solidFill>
                <a:schemeClr val="dk2"/>
              </a:solidFill>
              <a:latin typeface="Arial"/>
              <a:ea typeface="Arial"/>
              <a:cs typeface="Arial"/>
              <a:sym typeface="Arial"/>
            </a:endParaRPr>
          </a:p>
        </p:txBody>
      </p:sp>
      <p:pic>
        <p:nvPicPr>
          <p:cNvPr id="332" name="Google Shape;332;p55"/>
          <p:cNvPicPr preferRelativeResize="0"/>
          <p:nvPr/>
        </p:nvPicPr>
        <p:blipFill>
          <a:blip r:embed="rId3">
            <a:alphaModFix/>
          </a:blip>
          <a:stretch>
            <a:fillRect/>
          </a:stretch>
        </p:blipFill>
        <p:spPr>
          <a:xfrm>
            <a:off x="4749250" y="1576538"/>
            <a:ext cx="4209300" cy="4209300"/>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xfrm>
            <a:off x="457200" y="277803"/>
            <a:ext cx="8229600" cy="833700"/>
          </a:xfrm>
          <a:prstGeom prst="rect">
            <a:avLst/>
          </a:prstGeom>
          <a:solidFill>
            <a:srgbClr val="CC0000"/>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000"/>
              <a:buFont typeface="Century Schoolbook"/>
              <a:buNone/>
            </a:pPr>
            <a:r>
              <a:rPr lang="en-US" cap="small">
                <a:solidFill>
                  <a:srgbClr val="FFFFFF"/>
                </a:solidFill>
                <a:latin typeface="Arial"/>
                <a:ea typeface="Arial"/>
                <a:cs typeface="Arial"/>
                <a:sym typeface="Arial"/>
              </a:rPr>
              <a:t>Nutrition And Pregnant Teens</a:t>
            </a:r>
            <a:endParaRPr>
              <a:solidFill>
                <a:srgbClr val="FFFFFF"/>
              </a:solidFill>
              <a:latin typeface="Arial"/>
              <a:ea typeface="Arial"/>
              <a:cs typeface="Arial"/>
              <a:sym typeface="Arial"/>
            </a:endParaRPr>
          </a:p>
        </p:txBody>
      </p:sp>
      <p:sp>
        <p:nvSpPr>
          <p:cNvPr id="338" name="Google Shape;338;p56"/>
          <p:cNvSpPr txBox="1">
            <a:spLocks noGrp="1"/>
          </p:cNvSpPr>
          <p:nvPr>
            <p:ph type="body" idx="1"/>
          </p:nvPr>
        </p:nvSpPr>
        <p:spPr>
          <a:xfrm>
            <a:off x="457200" y="1317750"/>
            <a:ext cx="5043000" cy="5540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Teens’ bodies have special nutritional needs because the are still developing.</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Essential for a teen’s own body and her growing baby to get all the nutrients for proper growth and development.</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Nutrients important for pregnant teens:  </a:t>
            </a:r>
            <a:endParaRPr>
              <a:latin typeface="Arial"/>
              <a:ea typeface="Arial"/>
              <a:cs typeface="Arial"/>
              <a:sym typeface="Arial"/>
            </a:endParaRPr>
          </a:p>
          <a:p>
            <a:pPr marL="914400" marR="0" lvl="1" indent="-361950" algn="l" rtl="0">
              <a:lnSpc>
                <a:spcPct val="115000"/>
              </a:lnSpc>
              <a:spcBef>
                <a:spcPts val="0"/>
              </a:spcBef>
              <a:spcAft>
                <a:spcPts val="0"/>
              </a:spcAft>
              <a:buClr>
                <a:srgbClr val="6AA84F"/>
              </a:buClr>
              <a:buSzPts val="2100"/>
              <a:buFont typeface="Arial"/>
              <a:buChar char="◆"/>
            </a:pPr>
            <a:r>
              <a:rPr lang="en-US" sz="2100" b="1" i="0" u="none" strike="noStrike" cap="none">
                <a:solidFill>
                  <a:schemeClr val="dk1"/>
                </a:solidFill>
                <a:latin typeface="Arial"/>
                <a:ea typeface="Arial"/>
                <a:cs typeface="Arial"/>
                <a:sym typeface="Arial"/>
              </a:rPr>
              <a:t>Calcium-</a:t>
            </a:r>
            <a:r>
              <a:rPr lang="en-US" sz="2100" i="0" u="none" strike="noStrike" cap="none">
                <a:solidFill>
                  <a:schemeClr val="dk1"/>
                </a:solidFill>
                <a:latin typeface="Arial"/>
                <a:ea typeface="Arial"/>
                <a:cs typeface="Arial"/>
                <a:sym typeface="Arial"/>
              </a:rPr>
              <a:t> essential for growing bones. </a:t>
            </a:r>
            <a:endParaRPr>
              <a:latin typeface="Arial"/>
              <a:ea typeface="Arial"/>
              <a:cs typeface="Arial"/>
              <a:sym typeface="Arial"/>
            </a:endParaRPr>
          </a:p>
          <a:p>
            <a:pPr marL="914400" marR="0" lvl="1" indent="-361950" algn="l" rtl="0">
              <a:lnSpc>
                <a:spcPct val="115000"/>
              </a:lnSpc>
              <a:spcBef>
                <a:spcPts val="0"/>
              </a:spcBef>
              <a:spcAft>
                <a:spcPts val="0"/>
              </a:spcAft>
              <a:buClr>
                <a:srgbClr val="6AA84F"/>
              </a:buClr>
              <a:buSzPts val="2100"/>
              <a:buFont typeface="Arial"/>
              <a:buChar char="◆"/>
            </a:pPr>
            <a:r>
              <a:rPr lang="en-US" sz="2100" b="1" i="0" u="none" strike="noStrike" cap="none">
                <a:solidFill>
                  <a:schemeClr val="dk1"/>
                </a:solidFill>
                <a:latin typeface="Arial"/>
                <a:ea typeface="Arial"/>
                <a:cs typeface="Arial"/>
                <a:sym typeface="Arial"/>
              </a:rPr>
              <a:t>Iron-</a:t>
            </a:r>
            <a:r>
              <a:rPr lang="en-US" sz="2100" i="0" u="none" strike="noStrike" cap="none">
                <a:solidFill>
                  <a:schemeClr val="dk1"/>
                </a:solidFill>
                <a:latin typeface="Arial"/>
                <a:ea typeface="Arial"/>
                <a:cs typeface="Arial"/>
                <a:sym typeface="Arial"/>
              </a:rPr>
              <a:t> helps carry blood to all parts of the body.</a:t>
            </a:r>
            <a:endParaRPr>
              <a:latin typeface="Arial"/>
              <a:ea typeface="Arial"/>
              <a:cs typeface="Arial"/>
              <a:sym typeface="Arial"/>
            </a:endParaRPr>
          </a:p>
          <a:p>
            <a:pPr marL="457200" marR="0" lvl="0" indent="0" algn="l" rtl="0">
              <a:spcBef>
                <a:spcPts val="600"/>
              </a:spcBef>
              <a:spcAft>
                <a:spcPts val="0"/>
              </a:spcAft>
              <a:buNone/>
            </a:pPr>
            <a:endParaRPr sz="2100" i="0" u="none" strike="noStrike" cap="none">
              <a:solidFill>
                <a:schemeClr val="dk1"/>
              </a:solidFill>
              <a:latin typeface="Arial"/>
              <a:ea typeface="Arial"/>
              <a:cs typeface="Arial"/>
              <a:sym typeface="Arial"/>
            </a:endParaRPr>
          </a:p>
        </p:txBody>
      </p:sp>
      <p:pic>
        <p:nvPicPr>
          <p:cNvPr id="339" name="Google Shape;339;p56" descr="C:\Documents and Settings\cf_haidet\Local Settings\Temporary Internet Files\Content.IE5\G567IYAX\MC900447066[1].jpg"/>
          <p:cNvPicPr preferRelativeResize="0"/>
          <p:nvPr/>
        </p:nvPicPr>
        <p:blipFill rotWithShape="1">
          <a:blip r:embed="rId3">
            <a:alphaModFix/>
          </a:blip>
          <a:srcRect/>
          <a:stretch/>
        </p:blipFill>
        <p:spPr>
          <a:xfrm>
            <a:off x="5943600" y="2114075"/>
            <a:ext cx="3062900" cy="3906300"/>
          </a:xfrm>
          <a:prstGeom prst="rect">
            <a:avLst/>
          </a:prstGeom>
          <a:noFill/>
          <a:ln>
            <a:noFill/>
          </a:ln>
        </p:spPr>
      </p:pic>
      <p:sp>
        <p:nvSpPr>
          <p:cNvPr id="340" name="Google Shape;340;p56"/>
          <p:cNvSpPr txBox="1">
            <a:spLocks noGrp="1"/>
          </p:cNvSpPr>
          <p:nvPr>
            <p:ph type="sldNum" idx="12"/>
          </p:nvPr>
        </p:nvSpPr>
        <p:spPr>
          <a:xfrm>
            <a:off x="6553200" y="6248400"/>
            <a:ext cx="21336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000"/>
              <a:buFont typeface="Verdana"/>
              <a:buNone/>
            </a:pPr>
            <a:fld id="{00000000-1234-1234-1234-123412341234}" type="slidenum">
              <a:rPr lang="en-US"/>
              <a:t>17</a:t>
            </a:fld>
            <a:endParaRPr>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7"/>
          <p:cNvSpPr txBox="1">
            <a:spLocks noGrp="1"/>
          </p:cNvSpPr>
          <p:nvPr>
            <p:ph type="title"/>
          </p:nvPr>
        </p:nvSpPr>
        <p:spPr>
          <a:xfrm>
            <a:off x="457200" y="274625"/>
            <a:ext cx="8227800" cy="939300"/>
          </a:xfrm>
          <a:prstGeom prst="rect">
            <a:avLst/>
          </a:prstGeom>
          <a:solidFill>
            <a:srgbClr val="CC0000"/>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000"/>
              <a:buFont typeface="Century Schoolbook"/>
              <a:buNone/>
            </a:pPr>
            <a:r>
              <a:rPr lang="en-US" sz="4000" cap="small">
                <a:solidFill>
                  <a:srgbClr val="FFFFFF"/>
                </a:solidFill>
                <a:latin typeface="Arial"/>
                <a:ea typeface="Arial"/>
                <a:cs typeface="Arial"/>
                <a:sym typeface="Arial"/>
              </a:rPr>
              <a:t>Special Diets</a:t>
            </a:r>
            <a:r>
              <a:rPr lang="en-US" sz="4000" i="0" u="none" strike="noStrike" cap="small">
                <a:solidFill>
                  <a:srgbClr val="FFFFFF"/>
                </a:solidFill>
                <a:latin typeface="Arial"/>
                <a:ea typeface="Arial"/>
                <a:cs typeface="Arial"/>
                <a:sym typeface="Arial"/>
              </a:rPr>
              <a:t>-</a:t>
            </a:r>
            <a:r>
              <a:rPr lang="en-US" sz="4000" cap="small">
                <a:solidFill>
                  <a:srgbClr val="FFFFFF"/>
                </a:solidFill>
                <a:latin typeface="Arial"/>
                <a:ea typeface="Arial"/>
                <a:cs typeface="Arial"/>
                <a:sym typeface="Arial"/>
              </a:rPr>
              <a:t> Lactose Intolerant</a:t>
            </a:r>
            <a:endParaRPr sz="4000">
              <a:solidFill>
                <a:srgbClr val="FFFFFF"/>
              </a:solidFill>
              <a:latin typeface="Arial"/>
              <a:ea typeface="Arial"/>
              <a:cs typeface="Arial"/>
              <a:sym typeface="Arial"/>
            </a:endParaRPr>
          </a:p>
        </p:txBody>
      </p:sp>
      <p:sp>
        <p:nvSpPr>
          <p:cNvPr id="346" name="Google Shape;346;p57"/>
          <p:cNvSpPr txBox="1">
            <a:spLocks noGrp="1"/>
          </p:cNvSpPr>
          <p:nvPr>
            <p:ph type="body" idx="1"/>
          </p:nvPr>
        </p:nvSpPr>
        <p:spPr>
          <a:xfrm>
            <a:off x="457200" y="1589350"/>
            <a:ext cx="4298400" cy="4884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Lactose-</a:t>
            </a:r>
            <a:r>
              <a:rPr lang="en-US" sz="2400" i="0" u="none">
                <a:solidFill>
                  <a:schemeClr val="dk1"/>
                </a:solidFill>
                <a:latin typeface="Arial"/>
                <a:ea typeface="Arial"/>
                <a:cs typeface="Arial"/>
                <a:sym typeface="Arial"/>
              </a:rPr>
              <a:t> type of sugar found in milk.</a:t>
            </a:r>
            <a:endParaRPr>
              <a:latin typeface="Arial"/>
              <a:ea typeface="Arial"/>
              <a:cs typeface="Arial"/>
              <a:sym typeface="Arial"/>
            </a:endParaRPr>
          </a:p>
          <a:p>
            <a:pPr marL="457200" marR="0" lvl="0" indent="-381000" algn="l" rtl="0">
              <a:lnSpc>
                <a:spcPct val="100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Lactose Intolerant- </a:t>
            </a:r>
            <a:r>
              <a:rPr lang="en-US" sz="2400" i="0" u="none">
                <a:solidFill>
                  <a:schemeClr val="dk1"/>
                </a:solidFill>
                <a:latin typeface="Arial"/>
                <a:ea typeface="Arial"/>
                <a:cs typeface="Arial"/>
                <a:sym typeface="Arial"/>
              </a:rPr>
              <a:t>not able to digest lactose.</a:t>
            </a:r>
            <a:endParaRPr>
              <a:latin typeface="Arial"/>
              <a:ea typeface="Arial"/>
              <a:cs typeface="Arial"/>
              <a:sym typeface="Arial"/>
            </a:endParaRPr>
          </a:p>
          <a:p>
            <a:pPr marL="914400" marR="0" lvl="1" indent="-361950" algn="l" rtl="0">
              <a:lnSpc>
                <a:spcPct val="100000"/>
              </a:lnSpc>
              <a:spcBef>
                <a:spcPts val="0"/>
              </a:spcBef>
              <a:spcAft>
                <a:spcPts val="0"/>
              </a:spcAft>
              <a:buClr>
                <a:srgbClr val="6AA84F"/>
              </a:buClr>
              <a:buSzPts val="2100"/>
              <a:buFont typeface="Arial"/>
              <a:buChar char="◆"/>
            </a:pPr>
            <a:r>
              <a:rPr lang="en-US" sz="2100" i="0" u="sng" strike="noStrike" cap="none">
                <a:solidFill>
                  <a:schemeClr val="dk1"/>
                </a:solidFill>
                <a:latin typeface="Arial"/>
                <a:ea typeface="Arial"/>
                <a:cs typeface="Arial"/>
                <a:sym typeface="Arial"/>
              </a:rPr>
              <a:t>Symptoms: </a:t>
            </a:r>
            <a:r>
              <a:rPr lang="en-US" sz="2100" i="0" u="none" strike="noStrike" cap="none">
                <a:solidFill>
                  <a:schemeClr val="dk1"/>
                </a:solidFill>
                <a:latin typeface="Arial"/>
                <a:ea typeface="Arial"/>
                <a:cs typeface="Arial"/>
                <a:sym typeface="Arial"/>
              </a:rPr>
              <a:t>if milk products cause symptoms such as abdominal pain and gas.</a:t>
            </a:r>
            <a:endParaRPr>
              <a:latin typeface="Arial"/>
              <a:ea typeface="Arial"/>
              <a:cs typeface="Arial"/>
              <a:sym typeface="Arial"/>
            </a:endParaRPr>
          </a:p>
          <a:p>
            <a:pPr marL="457200" marR="0" lvl="0" indent="-381000" algn="l" rtl="0">
              <a:lnSpc>
                <a:spcPct val="100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Lactase-</a:t>
            </a:r>
            <a:r>
              <a:rPr lang="en-US" sz="2400" i="0" u="none">
                <a:solidFill>
                  <a:schemeClr val="dk1"/>
                </a:solidFill>
                <a:latin typeface="Arial"/>
                <a:ea typeface="Arial"/>
                <a:cs typeface="Arial"/>
                <a:sym typeface="Arial"/>
              </a:rPr>
              <a:t> an enzyme that helps digest lactose.</a:t>
            </a:r>
            <a:endParaRPr>
              <a:latin typeface="Arial"/>
              <a:ea typeface="Arial"/>
              <a:cs typeface="Arial"/>
              <a:sym typeface="Arial"/>
            </a:endParaRPr>
          </a:p>
          <a:p>
            <a:pPr marL="914400" marR="0" lvl="1" indent="-361950" algn="l" rtl="0">
              <a:lnSpc>
                <a:spcPct val="100000"/>
              </a:lnSpc>
              <a:spcBef>
                <a:spcPts val="0"/>
              </a:spcBef>
              <a:spcAft>
                <a:spcPts val="0"/>
              </a:spcAft>
              <a:buClr>
                <a:srgbClr val="6AA84F"/>
              </a:buClr>
              <a:buSzPts val="2100"/>
              <a:buFont typeface="Arial"/>
              <a:buChar char="◆"/>
            </a:pPr>
            <a:r>
              <a:rPr lang="en-US" sz="2100" i="0" u="none" strike="noStrike" cap="none">
                <a:solidFill>
                  <a:schemeClr val="dk1"/>
                </a:solidFill>
                <a:latin typeface="Arial"/>
                <a:ea typeface="Arial"/>
                <a:cs typeface="Arial"/>
                <a:sym typeface="Arial"/>
              </a:rPr>
              <a:t>Eating foods with lactase, such as </a:t>
            </a:r>
            <a:r>
              <a:rPr lang="en-US" sz="2100" i="0" u="sng" strike="noStrike" cap="none">
                <a:solidFill>
                  <a:schemeClr val="dk1"/>
                </a:solidFill>
                <a:latin typeface="Arial"/>
                <a:ea typeface="Arial"/>
                <a:cs typeface="Arial"/>
                <a:sym typeface="Arial"/>
              </a:rPr>
              <a:t>yogurt</a:t>
            </a:r>
            <a:r>
              <a:rPr lang="en-US" sz="2100" i="0" u="none" strike="noStrike" cap="none">
                <a:solidFill>
                  <a:schemeClr val="dk1"/>
                </a:solidFill>
                <a:latin typeface="Arial"/>
                <a:ea typeface="Arial"/>
                <a:cs typeface="Arial"/>
                <a:sym typeface="Arial"/>
              </a:rPr>
              <a:t>, helps some people digest milk. </a:t>
            </a:r>
            <a:endParaRPr>
              <a:latin typeface="Arial"/>
              <a:ea typeface="Arial"/>
              <a:cs typeface="Arial"/>
              <a:sym typeface="Arial"/>
            </a:endParaRPr>
          </a:p>
        </p:txBody>
      </p:sp>
      <p:pic>
        <p:nvPicPr>
          <p:cNvPr id="347" name="Google Shape;347;p57" descr="C:\Documents and Settings\cf_haidet\Local Settings\Temporary Internet Files\Content.IE5\I2LOYRE7\MC900411900[1].wmf"/>
          <p:cNvPicPr preferRelativeResize="0"/>
          <p:nvPr/>
        </p:nvPicPr>
        <p:blipFill rotWithShape="1">
          <a:blip r:embed="rId3">
            <a:alphaModFix/>
          </a:blip>
          <a:srcRect/>
          <a:stretch/>
        </p:blipFill>
        <p:spPr>
          <a:xfrm>
            <a:off x="4600650" y="1963790"/>
            <a:ext cx="4197125" cy="3844425"/>
          </a:xfrm>
          <a:prstGeom prst="rect">
            <a:avLst/>
          </a:prstGeom>
          <a:noFill/>
          <a:ln>
            <a:noFill/>
          </a:ln>
        </p:spPr>
      </p:pic>
      <p:sp>
        <p:nvSpPr>
          <p:cNvPr id="348" name="Google Shape;348;p57"/>
          <p:cNvSpPr txBox="1">
            <a:spLocks noGrp="1"/>
          </p:cNvSpPr>
          <p:nvPr>
            <p:ph type="sldNum" idx="12"/>
          </p:nvPr>
        </p:nvSpPr>
        <p:spPr>
          <a:xfrm>
            <a:off x="6553200" y="6248400"/>
            <a:ext cx="21336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000"/>
              <a:buFont typeface="Verdana"/>
              <a:buNone/>
            </a:pPr>
            <a:fld id="{00000000-1234-1234-1234-123412341234}" type="slidenum">
              <a:rPr lang="en-US"/>
              <a:t>18</a:t>
            </a:fld>
            <a:endParaRPr>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8"/>
          <p:cNvSpPr txBox="1">
            <a:spLocks noGrp="1"/>
          </p:cNvSpPr>
          <p:nvPr>
            <p:ph type="title"/>
          </p:nvPr>
        </p:nvSpPr>
        <p:spPr>
          <a:xfrm>
            <a:off x="457200" y="274629"/>
            <a:ext cx="8229600" cy="7203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Supplementation</a:t>
            </a:r>
            <a:endParaRPr>
              <a:latin typeface="Arial"/>
              <a:ea typeface="Arial"/>
              <a:cs typeface="Arial"/>
              <a:sym typeface="Arial"/>
            </a:endParaRPr>
          </a:p>
        </p:txBody>
      </p:sp>
      <p:sp>
        <p:nvSpPr>
          <p:cNvPr id="355" name="Google Shape;355;p58"/>
          <p:cNvSpPr txBox="1">
            <a:spLocks noGrp="1"/>
          </p:cNvSpPr>
          <p:nvPr>
            <p:ph type="body" idx="1"/>
          </p:nvPr>
        </p:nvSpPr>
        <p:spPr>
          <a:xfrm>
            <a:off x="457200" y="1165050"/>
            <a:ext cx="8229600" cy="559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1155CC"/>
              </a:buClr>
              <a:buSzPts val="3000"/>
              <a:buFont typeface="Arial"/>
              <a:buChar char="➔"/>
            </a:pPr>
            <a:r>
              <a:rPr lang="en-US" sz="3000" i="0" u="none">
                <a:solidFill>
                  <a:schemeClr val="dk1"/>
                </a:solidFill>
                <a:latin typeface="Arial"/>
                <a:ea typeface="Arial"/>
                <a:cs typeface="Arial"/>
                <a:sym typeface="Arial"/>
              </a:rPr>
              <a:t>Prenatal multivitamin is advised before pregnancy for</a:t>
            </a:r>
            <a:endParaRPr>
              <a:latin typeface="Arial"/>
              <a:ea typeface="Arial"/>
              <a:cs typeface="Arial"/>
              <a:sym typeface="Arial"/>
            </a:endParaRPr>
          </a:p>
          <a:p>
            <a:pPr marL="742950" marR="0" lvl="1" indent="-285750" algn="l" rtl="0">
              <a:lnSpc>
                <a:spcPct val="115000"/>
              </a:lnSpc>
              <a:spcBef>
                <a:spcPts val="0"/>
              </a:spcBef>
              <a:spcAft>
                <a:spcPts val="0"/>
              </a:spcAft>
              <a:buClr>
                <a:srgbClr val="6AA84F"/>
              </a:buClr>
              <a:buSzPts val="2600"/>
              <a:buFont typeface="Arial"/>
              <a:buChar char="◆"/>
            </a:pPr>
            <a:r>
              <a:rPr lang="en-US" sz="2600" i="0" u="none" strike="noStrike" cap="none">
                <a:solidFill>
                  <a:schemeClr val="dk1"/>
                </a:solidFill>
                <a:latin typeface="Arial"/>
                <a:ea typeface="Arial"/>
                <a:cs typeface="Arial"/>
                <a:sym typeface="Arial"/>
              </a:rPr>
              <a:t>Women with multiple births</a:t>
            </a:r>
            <a:endParaRPr>
              <a:latin typeface="Arial"/>
              <a:ea typeface="Arial"/>
              <a:cs typeface="Arial"/>
              <a:sym typeface="Arial"/>
            </a:endParaRPr>
          </a:p>
          <a:p>
            <a:pPr marL="742950" marR="0" lvl="1" indent="-285750" algn="l" rtl="0">
              <a:lnSpc>
                <a:spcPct val="115000"/>
              </a:lnSpc>
              <a:spcBef>
                <a:spcPts val="0"/>
              </a:spcBef>
              <a:spcAft>
                <a:spcPts val="0"/>
              </a:spcAft>
              <a:buClr>
                <a:srgbClr val="6AA84F"/>
              </a:buClr>
              <a:buSzPts val="2600"/>
              <a:buFont typeface="Arial"/>
              <a:buChar char="◆"/>
            </a:pPr>
            <a:r>
              <a:rPr lang="en-US" sz="2600" i="0" u="none" strike="noStrike" cap="none">
                <a:solidFill>
                  <a:schemeClr val="dk1"/>
                </a:solidFill>
                <a:latin typeface="Arial"/>
                <a:ea typeface="Arial"/>
                <a:cs typeface="Arial"/>
                <a:sym typeface="Arial"/>
              </a:rPr>
              <a:t>Women with HIV</a:t>
            </a:r>
            <a:endParaRPr>
              <a:latin typeface="Arial"/>
              <a:ea typeface="Arial"/>
              <a:cs typeface="Arial"/>
              <a:sym typeface="Arial"/>
            </a:endParaRPr>
          </a:p>
          <a:p>
            <a:pPr marL="742950" marR="0" lvl="1" indent="-285750" algn="l" rtl="0">
              <a:lnSpc>
                <a:spcPct val="115000"/>
              </a:lnSpc>
              <a:spcBef>
                <a:spcPts val="0"/>
              </a:spcBef>
              <a:spcAft>
                <a:spcPts val="0"/>
              </a:spcAft>
              <a:buClr>
                <a:srgbClr val="6AA84F"/>
              </a:buClr>
              <a:buSzPts val="2600"/>
              <a:buFont typeface="Arial"/>
              <a:buChar char="◆"/>
            </a:pPr>
            <a:r>
              <a:rPr lang="en-US" sz="2600" i="0" u="none" strike="noStrike" cap="none">
                <a:solidFill>
                  <a:schemeClr val="dk1"/>
                </a:solidFill>
                <a:latin typeface="Arial"/>
                <a:ea typeface="Arial"/>
                <a:cs typeface="Arial"/>
                <a:sym typeface="Arial"/>
              </a:rPr>
              <a:t>Women taking drugs</a:t>
            </a:r>
            <a:endParaRPr>
              <a:latin typeface="Arial"/>
              <a:ea typeface="Arial"/>
              <a:cs typeface="Arial"/>
              <a:sym typeface="Arial"/>
            </a:endParaRPr>
          </a:p>
          <a:p>
            <a:pPr marL="742950" marR="0" lvl="1" indent="-285750" algn="l" rtl="0">
              <a:lnSpc>
                <a:spcPct val="115000"/>
              </a:lnSpc>
              <a:spcBef>
                <a:spcPts val="0"/>
              </a:spcBef>
              <a:spcAft>
                <a:spcPts val="0"/>
              </a:spcAft>
              <a:buClr>
                <a:srgbClr val="6AA84F"/>
              </a:buClr>
              <a:buSzPts val="2600"/>
              <a:buFont typeface="Arial"/>
              <a:buChar char="◆"/>
            </a:pPr>
            <a:r>
              <a:rPr lang="en-US" sz="2600" i="0" u="none" strike="noStrike" cap="none">
                <a:solidFill>
                  <a:schemeClr val="dk1"/>
                </a:solidFill>
                <a:latin typeface="Arial"/>
                <a:ea typeface="Arial"/>
                <a:cs typeface="Arial"/>
                <a:sym typeface="Arial"/>
              </a:rPr>
              <a:t>Women eating little/no animal products</a:t>
            </a:r>
            <a:endParaRPr>
              <a:latin typeface="Arial"/>
              <a:ea typeface="Arial"/>
              <a:cs typeface="Arial"/>
              <a:sym typeface="Arial"/>
            </a:endParaRPr>
          </a:p>
          <a:p>
            <a:pPr marL="342900" marR="0" lvl="0" indent="-342900" algn="l" rtl="0">
              <a:lnSpc>
                <a:spcPct val="115000"/>
              </a:lnSpc>
              <a:spcBef>
                <a:spcPts val="0"/>
              </a:spcBef>
              <a:spcAft>
                <a:spcPts val="0"/>
              </a:spcAft>
              <a:buClr>
                <a:srgbClr val="1155CC"/>
              </a:buClr>
              <a:buSzPts val="3000"/>
              <a:buFont typeface="Arial"/>
              <a:buChar char="➔"/>
            </a:pPr>
            <a:r>
              <a:rPr lang="en-US" sz="3000" i="0" u="none">
                <a:solidFill>
                  <a:schemeClr val="dk1"/>
                </a:solidFill>
                <a:latin typeface="Arial"/>
                <a:ea typeface="Arial"/>
                <a:cs typeface="Arial"/>
                <a:sym typeface="Arial"/>
              </a:rPr>
              <a:t>Multivitamin used to complement,</a:t>
            </a:r>
            <a:endParaRPr sz="3000" i="0" u="none">
              <a:solidFill>
                <a:schemeClr val="dk1"/>
              </a:solidFill>
              <a:latin typeface="Arial"/>
              <a:ea typeface="Arial"/>
              <a:cs typeface="Arial"/>
              <a:sym typeface="Arial"/>
            </a:endParaRPr>
          </a:p>
          <a:p>
            <a:pPr marL="742950" marR="0" lvl="1" indent="-311150" algn="l" rtl="0">
              <a:lnSpc>
                <a:spcPct val="115000"/>
              </a:lnSpc>
              <a:spcBef>
                <a:spcPts val="0"/>
              </a:spcBef>
              <a:spcAft>
                <a:spcPts val="0"/>
              </a:spcAft>
              <a:buClr>
                <a:srgbClr val="6AA84F"/>
              </a:buClr>
              <a:buSzPts val="3000"/>
              <a:buFont typeface="Arial"/>
              <a:buChar char="◆"/>
            </a:pPr>
            <a:r>
              <a:rPr lang="en-US" sz="3000" i="0" u="none">
                <a:solidFill>
                  <a:schemeClr val="dk1"/>
                </a:solidFill>
                <a:latin typeface="Arial"/>
                <a:ea typeface="Arial"/>
                <a:cs typeface="Arial"/>
                <a:sym typeface="Arial"/>
              </a:rPr>
              <a:t> not to substitute for a good diet</a:t>
            </a:r>
            <a:endParaRPr>
              <a:latin typeface="Arial"/>
              <a:ea typeface="Arial"/>
              <a:cs typeface="Arial"/>
              <a:sym typeface="Arial"/>
            </a:endParaRPr>
          </a:p>
          <a:p>
            <a:pPr marL="342900" marR="0" lvl="0" indent="-342900" algn="l" rtl="0">
              <a:lnSpc>
                <a:spcPct val="115000"/>
              </a:lnSpc>
              <a:spcBef>
                <a:spcPts val="0"/>
              </a:spcBef>
              <a:spcAft>
                <a:spcPts val="0"/>
              </a:spcAft>
              <a:buClr>
                <a:srgbClr val="1155CC"/>
              </a:buClr>
              <a:buSzPts val="3000"/>
              <a:buFont typeface="Arial"/>
              <a:buChar char="➔"/>
            </a:pPr>
            <a:r>
              <a:rPr lang="en-US" sz="3000" i="0" u="none">
                <a:solidFill>
                  <a:schemeClr val="dk1"/>
                </a:solidFill>
                <a:latin typeface="Arial"/>
                <a:ea typeface="Arial"/>
                <a:cs typeface="Arial"/>
                <a:sym typeface="Arial"/>
              </a:rPr>
              <a:t>Early supplementation has shown to decrease risk for preeclampsia</a:t>
            </a:r>
            <a:endParaRPr>
              <a:latin typeface="Arial"/>
              <a:ea typeface="Arial"/>
              <a:cs typeface="Arial"/>
              <a:sym typeface="Arial"/>
            </a:endParaRPr>
          </a:p>
          <a:p>
            <a:pPr marL="342900" marR="0" lvl="0" indent="-152400" algn="l" rtl="0">
              <a:lnSpc>
                <a:spcPct val="90000"/>
              </a:lnSpc>
              <a:spcBef>
                <a:spcPts val="600"/>
              </a:spcBef>
              <a:spcAft>
                <a:spcPts val="0"/>
              </a:spcAft>
              <a:buClr>
                <a:schemeClr val="dk1"/>
              </a:buClr>
              <a:buSzPts val="3000"/>
              <a:buFont typeface="Arial"/>
              <a:buNone/>
            </a:pPr>
            <a:endParaRPr sz="3000" b="0" i="0" u="none">
              <a:solidFill>
                <a:schemeClr val="dk1"/>
              </a:solidFill>
              <a:latin typeface="Calibri"/>
              <a:ea typeface="Calibri"/>
              <a:cs typeface="Calibri"/>
              <a:sym typeface="Calibri"/>
            </a:endParaRPr>
          </a:p>
          <a:p>
            <a:pPr marL="342900" marR="0" lvl="0" indent="-152400" algn="l" rtl="0">
              <a:spcBef>
                <a:spcPts val="600"/>
              </a:spcBef>
              <a:spcAft>
                <a:spcPts val="1600"/>
              </a:spcAft>
              <a:buClr>
                <a:schemeClr val="dk1"/>
              </a:buClr>
              <a:buSzPts val="3000"/>
              <a:buFont typeface="Arial"/>
              <a:buNone/>
            </a:pPr>
            <a:endParaRPr sz="3000" b="0" i="0" u="none">
              <a:solidFill>
                <a:schemeClr val="dk1"/>
              </a:solidFill>
              <a:latin typeface="Calibri"/>
              <a:ea typeface="Calibri"/>
              <a:cs typeface="Calibri"/>
              <a:sym typeface="Calibri"/>
            </a:endParaRPr>
          </a:p>
        </p:txBody>
      </p:sp>
      <p:pic>
        <p:nvPicPr>
          <p:cNvPr id="356" name="Google Shape;356;p58"/>
          <p:cNvPicPr preferRelativeResize="0"/>
          <p:nvPr/>
        </p:nvPicPr>
        <p:blipFill rotWithShape="1">
          <a:blip r:embed="rId3">
            <a:alphaModFix/>
          </a:blip>
          <a:srcRect/>
          <a:stretch/>
        </p:blipFill>
        <p:spPr>
          <a:xfrm>
            <a:off x="6629400" y="2781300"/>
            <a:ext cx="2514600" cy="2514600"/>
          </a:xfrm>
          <a:prstGeom prst="rect">
            <a:avLst/>
          </a:prstGeom>
          <a:noFill/>
          <a:ln>
            <a:noFill/>
          </a:ln>
        </p:spPr>
      </p:pic>
      <p:sp>
        <p:nvSpPr>
          <p:cNvPr id="357" name="Google Shape;357;p5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19</a:t>
            </a:fld>
            <a:endParaRPr sz="100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1"/>
          <p:cNvSpPr txBox="1">
            <a:spLocks noGrp="1"/>
          </p:cNvSpPr>
          <p:nvPr>
            <p:ph type="title"/>
          </p:nvPr>
        </p:nvSpPr>
        <p:spPr>
          <a:xfrm>
            <a:off x="457200" y="274637"/>
            <a:ext cx="8229600" cy="11430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Why is This Relevant to Me?</a:t>
            </a:r>
            <a:endParaRPr>
              <a:latin typeface="Arial"/>
              <a:ea typeface="Arial"/>
              <a:cs typeface="Arial"/>
              <a:sym typeface="Arial"/>
            </a:endParaRPr>
          </a:p>
        </p:txBody>
      </p:sp>
      <p:sp>
        <p:nvSpPr>
          <p:cNvPr id="206" name="Google Shape;206;p4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155CC"/>
              </a:buClr>
              <a:buSzPts val="3200"/>
              <a:buFont typeface="Arial"/>
              <a:buChar char="➔"/>
            </a:pPr>
            <a:r>
              <a:rPr lang="en-US" sz="3200" i="0" u="none" strike="noStrike" cap="none">
                <a:solidFill>
                  <a:schemeClr val="dk1"/>
                </a:solidFill>
                <a:latin typeface="Arial"/>
                <a:ea typeface="Arial"/>
                <a:cs typeface="Arial"/>
                <a:sym typeface="Arial"/>
              </a:rPr>
              <a:t>Everyone knows someone who is pregnant/going to become pregnant</a:t>
            </a:r>
            <a:endParaRPr>
              <a:latin typeface="Arial"/>
              <a:ea typeface="Arial"/>
              <a:cs typeface="Arial"/>
              <a:sym typeface="Arial"/>
            </a:endParaRPr>
          </a:p>
          <a:p>
            <a:pPr marL="0" marR="0" lvl="0" indent="0" algn="l" rtl="0">
              <a:lnSpc>
                <a:spcPct val="100000"/>
              </a:lnSpc>
              <a:spcBef>
                <a:spcPts val="640"/>
              </a:spcBef>
              <a:spcAft>
                <a:spcPts val="0"/>
              </a:spcAft>
              <a:buNone/>
            </a:pPr>
            <a:endParaRPr sz="320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rgbClr val="1155CC"/>
              </a:buClr>
              <a:buSzPts val="3200"/>
              <a:buFont typeface="Arial"/>
              <a:buChar char="➔"/>
            </a:pPr>
            <a:r>
              <a:rPr lang="en-US" sz="3200" i="0" u="none" strike="noStrike" cap="none">
                <a:solidFill>
                  <a:schemeClr val="dk1"/>
                </a:solidFill>
                <a:latin typeface="Arial"/>
                <a:ea typeface="Arial"/>
                <a:cs typeface="Arial"/>
                <a:sym typeface="Arial"/>
              </a:rPr>
              <a:t>Diet and Exercise are important for people who are not pregnant.</a:t>
            </a:r>
            <a:endParaRPr>
              <a:latin typeface="Arial"/>
              <a:ea typeface="Arial"/>
              <a:cs typeface="Arial"/>
              <a:sym typeface="Arial"/>
            </a:endParaRPr>
          </a:p>
          <a:p>
            <a:pPr marL="0" marR="0" lvl="0" indent="0" algn="l" rtl="0">
              <a:lnSpc>
                <a:spcPct val="100000"/>
              </a:lnSpc>
              <a:spcBef>
                <a:spcPts val="640"/>
              </a:spcBef>
              <a:spcAft>
                <a:spcPts val="0"/>
              </a:spcAft>
              <a:buNone/>
            </a:pPr>
            <a:endParaRPr sz="3200" i="0" u="none" strike="noStrike" cap="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rgbClr val="1155CC"/>
              </a:buClr>
              <a:buSzPts val="3200"/>
              <a:buFont typeface="Arial"/>
              <a:buChar char="➔"/>
            </a:pPr>
            <a:r>
              <a:rPr lang="en-US" sz="3200" i="0" u="none" strike="noStrike" cap="none">
                <a:solidFill>
                  <a:schemeClr val="dk1"/>
                </a:solidFill>
                <a:latin typeface="Arial"/>
                <a:ea typeface="Arial"/>
                <a:cs typeface="Arial"/>
                <a:sym typeface="Arial"/>
              </a:rPr>
              <a:t>Health problems are on the rise</a:t>
            </a:r>
            <a:endParaRPr>
              <a:latin typeface="Arial"/>
              <a:ea typeface="Arial"/>
              <a:cs typeface="Arial"/>
              <a:sym typeface="Arial"/>
            </a:endParaRPr>
          </a:p>
          <a:p>
            <a:pPr marL="342900" marR="0" lvl="0" indent="-139700" algn="l" rtl="0">
              <a:spcBef>
                <a:spcPts val="640"/>
              </a:spcBef>
              <a:spcAft>
                <a:spcPts val="1600"/>
              </a:spcAft>
              <a:buClr>
                <a:schemeClr val="dk1"/>
              </a:buClr>
              <a:buSzPts val="3200"/>
              <a:buFont typeface="Arial"/>
              <a:buNone/>
            </a:pPr>
            <a:endParaRPr sz="3200" b="0" i="0" u="none">
              <a:solidFill>
                <a:schemeClr val="dk1"/>
              </a:solidFill>
              <a:latin typeface="Calibri"/>
              <a:ea typeface="Calibri"/>
              <a:cs typeface="Calibri"/>
              <a:sym typeface="Calibri"/>
            </a:endParaRPr>
          </a:p>
        </p:txBody>
      </p:sp>
      <p:sp>
        <p:nvSpPr>
          <p:cNvPr id="207" name="Google Shape;207;p4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a:t>
            </a:fld>
            <a:endParaRPr sz="1000">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9"/>
          <p:cNvSpPr txBox="1">
            <a:spLocks noGrp="1"/>
          </p:cNvSpPr>
          <p:nvPr>
            <p:ph type="title"/>
          </p:nvPr>
        </p:nvSpPr>
        <p:spPr>
          <a:xfrm>
            <a:off x="457200" y="277803"/>
            <a:ext cx="8229600" cy="862200"/>
          </a:xfrm>
          <a:prstGeom prst="rect">
            <a:avLst/>
          </a:prstGeom>
          <a:solidFill>
            <a:srgbClr val="CC0000"/>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000"/>
              <a:buFont typeface="Century Schoolbook"/>
              <a:buNone/>
            </a:pPr>
            <a:r>
              <a:rPr lang="en-US" cap="small">
                <a:solidFill>
                  <a:srgbClr val="FFFFFF"/>
                </a:solidFill>
                <a:latin typeface="Arial"/>
                <a:ea typeface="Arial"/>
                <a:cs typeface="Arial"/>
                <a:sym typeface="Arial"/>
              </a:rPr>
              <a:t>Nutrients In Pregnancy</a:t>
            </a:r>
            <a:endParaRPr>
              <a:solidFill>
                <a:srgbClr val="FFFFFF"/>
              </a:solidFill>
              <a:latin typeface="Arial"/>
              <a:ea typeface="Arial"/>
              <a:cs typeface="Arial"/>
              <a:sym typeface="Arial"/>
            </a:endParaRPr>
          </a:p>
        </p:txBody>
      </p:sp>
      <p:sp>
        <p:nvSpPr>
          <p:cNvPr id="363" name="Google Shape;363;p59"/>
          <p:cNvSpPr txBox="1">
            <a:spLocks noGrp="1"/>
          </p:cNvSpPr>
          <p:nvPr>
            <p:ph type="body" idx="1"/>
          </p:nvPr>
        </p:nvSpPr>
        <p:spPr>
          <a:xfrm>
            <a:off x="457200" y="1331400"/>
            <a:ext cx="8229600" cy="53661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Vit. C- </a:t>
            </a:r>
            <a:r>
              <a:rPr lang="en-US" sz="2400" i="0" u="none">
                <a:solidFill>
                  <a:schemeClr val="dk1"/>
                </a:solidFill>
                <a:latin typeface="Arial"/>
                <a:ea typeface="Arial"/>
                <a:cs typeface="Arial"/>
                <a:sym typeface="Arial"/>
              </a:rPr>
              <a:t>build healthy teeth and gums; helps form connective tissue of skin, bone, and organs.</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Citrus fruits- oranges</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Vit. D- </a:t>
            </a:r>
            <a:r>
              <a:rPr lang="en-US" sz="2400" i="0" u="none">
                <a:solidFill>
                  <a:schemeClr val="dk1"/>
                </a:solidFill>
                <a:latin typeface="Arial"/>
                <a:ea typeface="Arial"/>
                <a:cs typeface="Arial"/>
                <a:sym typeface="Arial"/>
              </a:rPr>
              <a:t>aids in the creation of bones and teeth.</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Milk and other milk products</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Iron-</a:t>
            </a:r>
            <a:r>
              <a:rPr lang="en-US" sz="2400" i="0" u="none">
                <a:solidFill>
                  <a:schemeClr val="dk1"/>
                </a:solidFill>
                <a:latin typeface="Arial"/>
                <a:ea typeface="Arial"/>
                <a:cs typeface="Arial"/>
                <a:sym typeface="Arial"/>
              </a:rPr>
              <a:t> prevent anemia and assists in developing the baby’s own blood supply.</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Dried beans, raisins, dates, meat, leafy greens</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Calcium &amp; Phosphorus- </a:t>
            </a:r>
            <a:r>
              <a:rPr lang="en-US" sz="2400" i="0" u="none">
                <a:solidFill>
                  <a:schemeClr val="dk1"/>
                </a:solidFill>
                <a:latin typeface="Arial"/>
                <a:ea typeface="Arial"/>
                <a:cs typeface="Arial"/>
                <a:sym typeface="Arial"/>
              </a:rPr>
              <a:t>work together to produce strong bones and teeth.  Also to ensure regular elimination of waste from the body.</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Milk and other dairy products</a:t>
            </a:r>
            <a:endParaRPr>
              <a:latin typeface="Arial"/>
              <a:ea typeface="Arial"/>
              <a:cs typeface="Arial"/>
              <a:sym typeface="Arial"/>
            </a:endParaRPr>
          </a:p>
          <a:p>
            <a:pPr marL="273050" marR="0" lvl="0" indent="-179705" algn="l" rtl="0">
              <a:spcBef>
                <a:spcPts val="600"/>
              </a:spcBef>
              <a:spcAft>
                <a:spcPts val="0"/>
              </a:spcAft>
              <a:buClr>
                <a:schemeClr val="accent1"/>
              </a:buClr>
              <a:buSzPts val="1470"/>
              <a:buFont typeface="Noto Sans Symbols"/>
              <a:buNone/>
            </a:pPr>
            <a:endParaRPr sz="2100" b="0" i="0" u="none" strike="noStrike" cap="none">
              <a:solidFill>
                <a:schemeClr val="dk1"/>
              </a:solidFill>
              <a:latin typeface="Century Schoolbook"/>
              <a:ea typeface="Century Schoolbook"/>
              <a:cs typeface="Century Schoolbook"/>
              <a:sym typeface="Century Schoolbook"/>
            </a:endParaRPr>
          </a:p>
        </p:txBody>
      </p:sp>
      <p:sp>
        <p:nvSpPr>
          <p:cNvPr id="364" name="Google Shape;364;p59"/>
          <p:cNvSpPr txBox="1">
            <a:spLocks noGrp="1"/>
          </p:cNvSpPr>
          <p:nvPr>
            <p:ph type="sldNum" idx="12"/>
          </p:nvPr>
        </p:nvSpPr>
        <p:spPr>
          <a:xfrm>
            <a:off x="6553200" y="6248400"/>
            <a:ext cx="21336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000"/>
              <a:buFont typeface="Verdana"/>
              <a:buNone/>
            </a:pPr>
            <a:fld id="{00000000-1234-1234-1234-123412341234}" type="slidenum">
              <a:rPr lang="en-US"/>
              <a:t>20</a:t>
            </a:fld>
            <a:endParaRPr>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0"/>
          <p:cNvSpPr txBox="1">
            <a:spLocks noGrp="1"/>
          </p:cNvSpPr>
          <p:nvPr>
            <p:ph type="title"/>
          </p:nvPr>
        </p:nvSpPr>
        <p:spPr>
          <a:xfrm>
            <a:off x="457200" y="277803"/>
            <a:ext cx="8229600" cy="822300"/>
          </a:xfrm>
          <a:prstGeom prst="rect">
            <a:avLst/>
          </a:prstGeom>
          <a:solidFill>
            <a:srgbClr val="CC0000"/>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000"/>
              <a:buFont typeface="Century Schoolbook"/>
              <a:buNone/>
            </a:pPr>
            <a:r>
              <a:rPr lang="en-US" cap="small">
                <a:solidFill>
                  <a:srgbClr val="FFFFFF"/>
                </a:solidFill>
                <a:latin typeface="Arial"/>
                <a:ea typeface="Arial"/>
                <a:cs typeface="Arial"/>
                <a:sym typeface="Arial"/>
              </a:rPr>
              <a:t>Nutrients In Pregnancy</a:t>
            </a:r>
            <a:endParaRPr>
              <a:solidFill>
                <a:srgbClr val="FFFFFF"/>
              </a:solidFill>
              <a:latin typeface="Arial"/>
              <a:ea typeface="Arial"/>
              <a:cs typeface="Arial"/>
              <a:sym typeface="Arial"/>
            </a:endParaRPr>
          </a:p>
        </p:txBody>
      </p:sp>
      <p:sp>
        <p:nvSpPr>
          <p:cNvPr id="370" name="Google Shape;370;p60"/>
          <p:cNvSpPr txBox="1">
            <a:spLocks noGrp="1"/>
          </p:cNvSpPr>
          <p:nvPr>
            <p:ph type="body" idx="1"/>
          </p:nvPr>
        </p:nvSpPr>
        <p:spPr>
          <a:xfrm>
            <a:off x="457200" y="1600200"/>
            <a:ext cx="7569600" cy="4530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Protein-</a:t>
            </a:r>
            <a:r>
              <a:rPr lang="en-US" sz="2400" i="0" u="none">
                <a:solidFill>
                  <a:schemeClr val="dk1"/>
                </a:solidFill>
                <a:latin typeface="Arial"/>
                <a:ea typeface="Arial"/>
                <a:cs typeface="Arial"/>
                <a:sym typeface="Arial"/>
              </a:rPr>
              <a:t> vital to baby’s growth and development of bones and teeth.  Also, keeps mom healthy.</a:t>
            </a:r>
            <a:endParaRPr>
              <a:latin typeface="Arial"/>
              <a:ea typeface="Arial"/>
              <a:cs typeface="Arial"/>
              <a:sym typeface="Arial"/>
            </a:endParaRPr>
          </a:p>
          <a:p>
            <a:pPr marL="914400" marR="0" lvl="1" indent="-361950" algn="l" rtl="0">
              <a:lnSpc>
                <a:spcPct val="115000"/>
              </a:lnSpc>
              <a:spcBef>
                <a:spcPts val="0"/>
              </a:spcBef>
              <a:spcAft>
                <a:spcPts val="0"/>
              </a:spcAft>
              <a:buClr>
                <a:srgbClr val="6AA84F"/>
              </a:buClr>
              <a:buSzPts val="2100"/>
              <a:buFont typeface="Arial"/>
              <a:buChar char="◆"/>
            </a:pPr>
            <a:r>
              <a:rPr lang="en-US" sz="2100" i="0" u="none" strike="noStrike" cap="none">
                <a:solidFill>
                  <a:schemeClr val="dk1"/>
                </a:solidFill>
                <a:latin typeface="Arial"/>
                <a:ea typeface="Arial"/>
                <a:cs typeface="Arial"/>
                <a:sym typeface="Arial"/>
              </a:rPr>
              <a:t>EX:  meat, poultry, fish, dry beans, nuts, eggs, tofu</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Folic Acid- </a:t>
            </a:r>
            <a:r>
              <a:rPr lang="en-US" sz="2400" i="0" u="none">
                <a:solidFill>
                  <a:schemeClr val="dk1"/>
                </a:solidFill>
                <a:latin typeface="Arial"/>
                <a:ea typeface="Arial"/>
                <a:cs typeface="Arial"/>
                <a:sym typeface="Arial"/>
              </a:rPr>
              <a:t>normal spinal development in fetus.  Mothers need twice the normal amount.</a:t>
            </a:r>
            <a:endParaRPr>
              <a:latin typeface="Arial"/>
              <a:ea typeface="Arial"/>
              <a:cs typeface="Arial"/>
              <a:sym typeface="Arial"/>
            </a:endParaRPr>
          </a:p>
          <a:p>
            <a:pPr marL="914400" marR="0" lvl="1" indent="-361950" algn="l" rtl="0">
              <a:lnSpc>
                <a:spcPct val="115000"/>
              </a:lnSpc>
              <a:spcBef>
                <a:spcPts val="0"/>
              </a:spcBef>
              <a:spcAft>
                <a:spcPts val="0"/>
              </a:spcAft>
              <a:buClr>
                <a:srgbClr val="6AA84F"/>
              </a:buClr>
              <a:buSzPts val="2100"/>
              <a:buFont typeface="Arial"/>
              <a:buChar char="◆"/>
            </a:pPr>
            <a:r>
              <a:rPr lang="en-US" sz="2100" i="0" u="none" strike="noStrike" cap="none">
                <a:solidFill>
                  <a:schemeClr val="dk1"/>
                </a:solidFill>
                <a:latin typeface="Arial"/>
                <a:ea typeface="Arial"/>
                <a:cs typeface="Arial"/>
                <a:sym typeface="Arial"/>
              </a:rPr>
              <a:t>Dark leafy greens (spinach, romaine lettuce), broccoli</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Vit. A- </a:t>
            </a:r>
            <a:r>
              <a:rPr lang="en-US" sz="2400" i="0" u="none">
                <a:solidFill>
                  <a:schemeClr val="dk1"/>
                </a:solidFill>
                <a:latin typeface="Arial"/>
                <a:ea typeface="Arial"/>
                <a:cs typeface="Arial"/>
                <a:sym typeface="Arial"/>
              </a:rPr>
              <a:t>ensures proper eye development and healthy skin.</a:t>
            </a:r>
            <a:endParaRPr>
              <a:latin typeface="Arial"/>
              <a:ea typeface="Arial"/>
              <a:cs typeface="Arial"/>
              <a:sym typeface="Arial"/>
            </a:endParaRPr>
          </a:p>
          <a:p>
            <a:pPr marL="914400" marR="0" lvl="1" indent="-361950" algn="l" rtl="0">
              <a:lnSpc>
                <a:spcPct val="115000"/>
              </a:lnSpc>
              <a:spcBef>
                <a:spcPts val="0"/>
              </a:spcBef>
              <a:spcAft>
                <a:spcPts val="0"/>
              </a:spcAft>
              <a:buClr>
                <a:srgbClr val="6AA84F"/>
              </a:buClr>
              <a:buSzPts val="2100"/>
              <a:buFont typeface="Arial"/>
              <a:buChar char="◆"/>
            </a:pPr>
            <a:r>
              <a:rPr lang="en-US" sz="2100" i="0" u="none" strike="noStrike" cap="none">
                <a:solidFill>
                  <a:schemeClr val="dk1"/>
                </a:solidFill>
                <a:latin typeface="Arial"/>
                <a:ea typeface="Arial"/>
                <a:cs typeface="Arial"/>
                <a:sym typeface="Arial"/>
              </a:rPr>
              <a:t>Orange vegetables- carrots, summer squash</a:t>
            </a:r>
            <a:endParaRPr>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b="1" i="0" u="none">
                <a:solidFill>
                  <a:schemeClr val="dk1"/>
                </a:solidFill>
                <a:latin typeface="Arial"/>
                <a:ea typeface="Arial"/>
                <a:cs typeface="Arial"/>
                <a:sym typeface="Arial"/>
              </a:rPr>
              <a:t>Vit. B- </a:t>
            </a:r>
            <a:r>
              <a:rPr lang="en-US" sz="2400" i="0" u="none">
                <a:solidFill>
                  <a:schemeClr val="dk1"/>
                </a:solidFill>
                <a:latin typeface="Arial"/>
                <a:ea typeface="Arial"/>
                <a:cs typeface="Arial"/>
                <a:sym typeface="Arial"/>
              </a:rPr>
              <a:t>general fetal development.</a:t>
            </a:r>
            <a:endParaRPr>
              <a:latin typeface="Arial"/>
              <a:ea typeface="Arial"/>
              <a:cs typeface="Arial"/>
              <a:sym typeface="Arial"/>
            </a:endParaRPr>
          </a:p>
          <a:p>
            <a:pPr marL="914400" marR="0" lvl="1" indent="-361950" algn="l" rtl="0">
              <a:lnSpc>
                <a:spcPct val="115000"/>
              </a:lnSpc>
              <a:spcBef>
                <a:spcPts val="0"/>
              </a:spcBef>
              <a:spcAft>
                <a:spcPts val="0"/>
              </a:spcAft>
              <a:buClr>
                <a:srgbClr val="6AA84F"/>
              </a:buClr>
              <a:buSzPts val="2100"/>
              <a:buFont typeface="Arial"/>
              <a:buChar char="◆"/>
            </a:pPr>
            <a:r>
              <a:rPr lang="en-US" sz="2100" i="0" u="none" strike="noStrike" cap="none">
                <a:solidFill>
                  <a:schemeClr val="dk1"/>
                </a:solidFill>
                <a:latin typeface="Arial"/>
                <a:ea typeface="Arial"/>
                <a:cs typeface="Arial"/>
                <a:sym typeface="Arial"/>
              </a:rPr>
              <a:t>grains</a:t>
            </a:r>
            <a:endParaRPr>
              <a:latin typeface="Arial"/>
              <a:ea typeface="Arial"/>
              <a:cs typeface="Arial"/>
              <a:sym typeface="Arial"/>
            </a:endParaRPr>
          </a:p>
        </p:txBody>
      </p:sp>
      <p:sp>
        <p:nvSpPr>
          <p:cNvPr id="371" name="Google Shape;371;p60"/>
          <p:cNvSpPr txBox="1">
            <a:spLocks noGrp="1"/>
          </p:cNvSpPr>
          <p:nvPr>
            <p:ph type="sldNum" idx="12"/>
          </p:nvPr>
        </p:nvSpPr>
        <p:spPr>
          <a:xfrm>
            <a:off x="6553200" y="6248400"/>
            <a:ext cx="21336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000"/>
              <a:buFont typeface="Verdana"/>
              <a:buNone/>
            </a:pPr>
            <a:fld id="{00000000-1234-1234-1234-123412341234}" type="slidenum">
              <a:rPr lang="en-US"/>
              <a:t>21</a:t>
            </a:fld>
            <a:endParaRPr>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1"/>
          <p:cNvSpPr txBox="1">
            <a:spLocks noGrp="1"/>
          </p:cNvSpPr>
          <p:nvPr>
            <p:ph type="title"/>
          </p:nvPr>
        </p:nvSpPr>
        <p:spPr>
          <a:xfrm>
            <a:off x="457200" y="274629"/>
            <a:ext cx="8229600" cy="785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i="0" u="none" strike="noStrike" cap="none">
                <a:latin typeface="Arial"/>
                <a:ea typeface="Arial"/>
                <a:cs typeface="Arial"/>
                <a:sym typeface="Arial"/>
              </a:rPr>
              <a:t>Iron</a:t>
            </a:r>
            <a:endParaRPr>
              <a:latin typeface="Arial"/>
              <a:ea typeface="Arial"/>
              <a:cs typeface="Arial"/>
              <a:sym typeface="Arial"/>
            </a:endParaRPr>
          </a:p>
        </p:txBody>
      </p:sp>
      <p:sp>
        <p:nvSpPr>
          <p:cNvPr id="378" name="Google Shape;378;p61"/>
          <p:cNvSpPr txBox="1">
            <a:spLocks noGrp="1"/>
          </p:cNvSpPr>
          <p:nvPr>
            <p:ph type="body" idx="1"/>
          </p:nvPr>
        </p:nvSpPr>
        <p:spPr>
          <a:xfrm>
            <a:off x="206250" y="1231800"/>
            <a:ext cx="3832800" cy="53454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0"/>
              </a:spcBef>
              <a:spcAft>
                <a:spcPts val="0"/>
              </a:spcAft>
              <a:buClr>
                <a:schemeClr val="dk1"/>
              </a:buClr>
              <a:buSzPts val="2600"/>
              <a:buChar char="➔"/>
            </a:pPr>
            <a:r>
              <a:rPr lang="en-US" sz="2600" i="0" u="none">
                <a:solidFill>
                  <a:schemeClr val="dk1"/>
                </a:solidFill>
                <a:latin typeface="Arial"/>
                <a:ea typeface="Arial"/>
                <a:cs typeface="Arial"/>
                <a:sym typeface="Arial"/>
              </a:rPr>
              <a:t>Pregnant women are at high risk for anemia</a:t>
            </a:r>
            <a:endParaRPr>
              <a:latin typeface="Arial"/>
              <a:ea typeface="Arial"/>
              <a:cs typeface="Arial"/>
              <a:sym typeface="Arial"/>
            </a:endParaRPr>
          </a:p>
          <a:p>
            <a:pPr marL="914400" marR="0" lvl="1" indent="-368300" algn="l" rtl="0">
              <a:lnSpc>
                <a:spcPct val="90000"/>
              </a:lnSpc>
              <a:spcBef>
                <a:spcPts val="0"/>
              </a:spcBef>
              <a:spcAft>
                <a:spcPts val="0"/>
              </a:spcAft>
              <a:buClr>
                <a:srgbClr val="6AA84F"/>
              </a:buClr>
              <a:buSzPts val="2200"/>
              <a:buChar char="◆"/>
            </a:pPr>
            <a:r>
              <a:rPr lang="en-US" sz="2200" i="0" u="none" strike="noStrike" cap="none">
                <a:solidFill>
                  <a:schemeClr val="dk1"/>
                </a:solidFill>
                <a:latin typeface="Arial"/>
                <a:ea typeface="Arial"/>
                <a:cs typeface="Arial"/>
                <a:sym typeface="Arial"/>
              </a:rPr>
              <a:t>Iron deficiency</a:t>
            </a:r>
            <a:endParaRPr>
              <a:latin typeface="Arial"/>
              <a:ea typeface="Arial"/>
              <a:cs typeface="Arial"/>
              <a:sym typeface="Arial"/>
            </a:endParaRPr>
          </a:p>
          <a:p>
            <a:pPr marL="457200" marR="0" lvl="0" indent="-393700" algn="l" rtl="0">
              <a:lnSpc>
                <a:spcPct val="90000"/>
              </a:lnSpc>
              <a:spcBef>
                <a:spcPts val="0"/>
              </a:spcBef>
              <a:spcAft>
                <a:spcPts val="0"/>
              </a:spcAft>
              <a:buClr>
                <a:schemeClr val="dk1"/>
              </a:buClr>
              <a:buSzPts val="2600"/>
              <a:buChar char="➔"/>
            </a:pPr>
            <a:r>
              <a:rPr lang="en-US" sz="2600" i="0" u="none">
                <a:solidFill>
                  <a:schemeClr val="dk1"/>
                </a:solidFill>
                <a:latin typeface="Arial"/>
                <a:ea typeface="Arial"/>
                <a:cs typeface="Arial"/>
                <a:sym typeface="Arial"/>
              </a:rPr>
              <a:t>Helps red blood cells deliver oxygen to the baby</a:t>
            </a:r>
            <a:endParaRPr>
              <a:latin typeface="Arial"/>
              <a:ea typeface="Arial"/>
              <a:cs typeface="Arial"/>
              <a:sym typeface="Arial"/>
            </a:endParaRPr>
          </a:p>
          <a:p>
            <a:pPr marL="457200" marR="0" lvl="0" indent="-393700" algn="l" rtl="0">
              <a:lnSpc>
                <a:spcPct val="90000"/>
              </a:lnSpc>
              <a:spcBef>
                <a:spcPts val="0"/>
              </a:spcBef>
              <a:spcAft>
                <a:spcPts val="0"/>
              </a:spcAft>
              <a:buClr>
                <a:schemeClr val="dk1"/>
              </a:buClr>
              <a:buSzPts val="2600"/>
              <a:buChar char="➔"/>
            </a:pPr>
            <a:r>
              <a:rPr lang="en-US" sz="2600" i="0" u="none">
                <a:solidFill>
                  <a:schemeClr val="dk1"/>
                </a:solidFill>
                <a:latin typeface="Arial"/>
                <a:ea typeface="Arial"/>
                <a:cs typeface="Arial"/>
                <a:sym typeface="Arial"/>
              </a:rPr>
              <a:t>Non-pregnant women: 15-18 milligrams/day</a:t>
            </a:r>
            <a:endParaRPr>
              <a:latin typeface="Arial"/>
              <a:ea typeface="Arial"/>
              <a:cs typeface="Arial"/>
              <a:sym typeface="Arial"/>
            </a:endParaRPr>
          </a:p>
          <a:p>
            <a:pPr marL="457200" marR="0" lvl="0" indent="-393700" algn="l" rtl="0">
              <a:lnSpc>
                <a:spcPct val="90000"/>
              </a:lnSpc>
              <a:spcBef>
                <a:spcPts val="0"/>
              </a:spcBef>
              <a:spcAft>
                <a:spcPts val="0"/>
              </a:spcAft>
              <a:buClr>
                <a:schemeClr val="dk1"/>
              </a:buClr>
              <a:buSzPts val="2600"/>
              <a:buChar char="➔"/>
            </a:pPr>
            <a:r>
              <a:rPr lang="en-US" sz="2600" i="0" u="none">
                <a:solidFill>
                  <a:schemeClr val="dk1"/>
                </a:solidFill>
                <a:latin typeface="Arial"/>
                <a:ea typeface="Arial"/>
                <a:cs typeface="Arial"/>
                <a:sym typeface="Arial"/>
              </a:rPr>
              <a:t>Pregnant women 27 milligrams/day</a:t>
            </a:r>
            <a:endParaRPr>
              <a:latin typeface="Arial"/>
              <a:ea typeface="Arial"/>
              <a:cs typeface="Arial"/>
              <a:sym typeface="Arial"/>
            </a:endParaRPr>
          </a:p>
        </p:txBody>
      </p:sp>
      <p:pic>
        <p:nvPicPr>
          <p:cNvPr id="379" name="Google Shape;379;p61"/>
          <p:cNvPicPr preferRelativeResize="0"/>
          <p:nvPr/>
        </p:nvPicPr>
        <p:blipFill>
          <a:blip r:embed="rId3">
            <a:alphaModFix/>
          </a:blip>
          <a:stretch>
            <a:fillRect/>
          </a:stretch>
        </p:blipFill>
        <p:spPr>
          <a:xfrm>
            <a:off x="4157176" y="1491000"/>
            <a:ext cx="4986824" cy="3231100"/>
          </a:xfrm>
          <a:prstGeom prst="rect">
            <a:avLst/>
          </a:prstGeom>
          <a:noFill/>
          <a:ln>
            <a:noFill/>
          </a:ln>
        </p:spPr>
      </p:pic>
      <p:sp>
        <p:nvSpPr>
          <p:cNvPr id="380" name="Google Shape;380;p61"/>
          <p:cNvSpPr txBox="1"/>
          <p:nvPr/>
        </p:nvSpPr>
        <p:spPr>
          <a:xfrm>
            <a:off x="4439575" y="4972825"/>
            <a:ext cx="4468800" cy="14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i="1"/>
              <a:t>Sources: Spinach, kale, leafy greens, beans, fortified cereals, red meat, chicken, fish, liver</a:t>
            </a:r>
            <a:endParaRPr sz="2400" i="1"/>
          </a:p>
        </p:txBody>
      </p:sp>
      <p:sp>
        <p:nvSpPr>
          <p:cNvPr id="381" name="Google Shape;381;p6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22</a:t>
            </a:fld>
            <a:endParaRPr sz="1000">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2"/>
          <p:cNvSpPr txBox="1">
            <a:spLocks noGrp="1"/>
          </p:cNvSpPr>
          <p:nvPr>
            <p:ph type="title"/>
          </p:nvPr>
        </p:nvSpPr>
        <p:spPr>
          <a:xfrm>
            <a:off x="457200" y="274625"/>
            <a:ext cx="8229600" cy="7122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Omega 3-Fatty Acids/DHA</a:t>
            </a:r>
            <a:endParaRPr>
              <a:latin typeface="Arial"/>
              <a:ea typeface="Arial"/>
              <a:cs typeface="Arial"/>
              <a:sym typeface="Arial"/>
            </a:endParaRPr>
          </a:p>
        </p:txBody>
      </p:sp>
      <p:sp>
        <p:nvSpPr>
          <p:cNvPr id="388" name="Google Shape;388;p62"/>
          <p:cNvSpPr txBox="1">
            <a:spLocks noGrp="1"/>
          </p:cNvSpPr>
          <p:nvPr>
            <p:ph type="body" idx="1"/>
          </p:nvPr>
        </p:nvSpPr>
        <p:spPr>
          <a:xfrm>
            <a:off x="243600" y="1354950"/>
            <a:ext cx="5583900" cy="47712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Essential fatty acids</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Needs to come from diet</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Body cannot make them</a:t>
            </a:r>
            <a:endParaRPr sz="2400">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Child growth, development, &amp; health</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Visual &amp; Cognitive Development</a:t>
            </a:r>
            <a:endParaRPr sz="2400">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Present in breast milk</a:t>
            </a:r>
            <a:endParaRPr sz="2400">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200 milligrams/day</a:t>
            </a:r>
            <a:endParaRPr sz="2400">
              <a:latin typeface="Arial"/>
              <a:ea typeface="Arial"/>
              <a:cs typeface="Arial"/>
              <a:sym typeface="Arial"/>
            </a:endParaRPr>
          </a:p>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Sources</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Fish</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Fish oil</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Canola Oil</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Flax</a:t>
            </a:r>
            <a:endParaRPr sz="2400">
              <a:latin typeface="Arial"/>
              <a:ea typeface="Arial"/>
              <a:cs typeface="Arial"/>
              <a:sym typeface="Arial"/>
            </a:endParaRPr>
          </a:p>
        </p:txBody>
      </p:sp>
      <p:pic>
        <p:nvPicPr>
          <p:cNvPr id="389" name="Google Shape;389;p62" descr="http://www.nlm.nih.gov/medlineplus/ency/images/ency/fullsize/19302.jpg"/>
          <p:cNvPicPr preferRelativeResize="0"/>
          <p:nvPr/>
        </p:nvPicPr>
        <p:blipFill rotWithShape="1">
          <a:blip r:embed="rId3">
            <a:alphaModFix/>
          </a:blip>
          <a:srcRect/>
          <a:stretch/>
        </p:blipFill>
        <p:spPr>
          <a:xfrm>
            <a:off x="5215325" y="3411525"/>
            <a:ext cx="3816300" cy="3053100"/>
          </a:xfrm>
          <a:prstGeom prst="rect">
            <a:avLst/>
          </a:prstGeom>
          <a:noFill/>
          <a:ln>
            <a:noFill/>
          </a:ln>
        </p:spPr>
      </p:pic>
      <p:sp>
        <p:nvSpPr>
          <p:cNvPr id="390" name="Google Shape;390;p6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23</a:t>
            </a:fld>
            <a:endParaRPr sz="1000">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3"/>
          <p:cNvSpPr txBox="1">
            <a:spLocks noGrp="1"/>
          </p:cNvSpPr>
          <p:nvPr>
            <p:ph type="title"/>
          </p:nvPr>
        </p:nvSpPr>
        <p:spPr>
          <a:xfrm>
            <a:off x="457200" y="274626"/>
            <a:ext cx="8229600" cy="677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Calcium &amp; Vitamin D</a:t>
            </a:r>
            <a:endParaRPr>
              <a:latin typeface="Arial"/>
              <a:ea typeface="Arial"/>
              <a:cs typeface="Arial"/>
              <a:sym typeface="Arial"/>
            </a:endParaRPr>
          </a:p>
        </p:txBody>
      </p:sp>
      <p:sp>
        <p:nvSpPr>
          <p:cNvPr id="396" name="Google Shape;396;p63"/>
          <p:cNvSpPr txBox="1">
            <a:spLocks noGrp="1"/>
          </p:cNvSpPr>
          <p:nvPr>
            <p:ph type="body" idx="1"/>
          </p:nvPr>
        </p:nvSpPr>
        <p:spPr>
          <a:xfrm>
            <a:off x="198300" y="1196225"/>
            <a:ext cx="4297500" cy="55809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Calcium</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Development of baby’s teeth, bones, heart, nerves, and muscles</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1,000 milligrams/day Calcium before and during pregnancy</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Sources</a:t>
            </a:r>
            <a:endParaRPr>
              <a:latin typeface="Arial"/>
              <a:ea typeface="Arial"/>
              <a:cs typeface="Arial"/>
              <a:sym typeface="Arial"/>
            </a:endParaRPr>
          </a:p>
          <a:p>
            <a:pPr marL="1371600" marR="0" lvl="2" indent="-349250" algn="l" rtl="0">
              <a:lnSpc>
                <a:spcPct val="115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Low-fat or fat-free milk</a:t>
            </a:r>
            <a:endParaRPr>
              <a:latin typeface="Arial"/>
              <a:ea typeface="Arial"/>
              <a:cs typeface="Arial"/>
              <a:sym typeface="Arial"/>
            </a:endParaRPr>
          </a:p>
          <a:p>
            <a:pPr marL="1371600" marR="0" lvl="2" indent="-349250" algn="l" rtl="0">
              <a:lnSpc>
                <a:spcPct val="115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Yogurt</a:t>
            </a:r>
            <a:endParaRPr>
              <a:latin typeface="Arial"/>
              <a:ea typeface="Arial"/>
              <a:cs typeface="Arial"/>
              <a:sym typeface="Arial"/>
            </a:endParaRPr>
          </a:p>
          <a:p>
            <a:pPr marL="1371600" marR="0" lvl="2" indent="-349250" algn="l" rtl="0">
              <a:lnSpc>
                <a:spcPct val="115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Cheese</a:t>
            </a:r>
            <a:endParaRPr>
              <a:latin typeface="Arial"/>
              <a:ea typeface="Arial"/>
              <a:cs typeface="Arial"/>
              <a:sym typeface="Arial"/>
            </a:endParaRPr>
          </a:p>
          <a:p>
            <a:pPr marL="1371600" marR="0" lvl="2" indent="-349250" algn="l" rtl="0">
              <a:lnSpc>
                <a:spcPct val="115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Calcium-fortified cereals</a:t>
            </a:r>
            <a:endParaRPr>
              <a:latin typeface="Arial"/>
              <a:ea typeface="Arial"/>
              <a:cs typeface="Arial"/>
              <a:sym typeface="Arial"/>
            </a:endParaRPr>
          </a:p>
          <a:p>
            <a:pPr marL="1371600" marR="0" lvl="2" indent="-349250" algn="l" rtl="0">
              <a:lnSpc>
                <a:spcPct val="115000"/>
              </a:lnSpc>
              <a:spcBef>
                <a:spcPts val="0"/>
              </a:spcBef>
              <a:spcAft>
                <a:spcPts val="0"/>
              </a:spcAft>
              <a:buClr>
                <a:srgbClr val="FF9900"/>
              </a:buClr>
              <a:buSzPts val="1900"/>
              <a:buFont typeface="Arial"/>
              <a:buChar char="●"/>
            </a:pPr>
            <a:r>
              <a:rPr lang="en-US" sz="1900" i="0" u="none" strike="noStrike" cap="none">
                <a:solidFill>
                  <a:schemeClr val="dk1"/>
                </a:solidFill>
                <a:latin typeface="Arial"/>
                <a:ea typeface="Arial"/>
                <a:cs typeface="Arial"/>
                <a:sym typeface="Arial"/>
              </a:rPr>
              <a:t>Calcium-fortified juices </a:t>
            </a:r>
            <a:endParaRPr>
              <a:latin typeface="Arial"/>
              <a:ea typeface="Arial"/>
              <a:cs typeface="Arial"/>
              <a:sym typeface="Arial"/>
            </a:endParaRPr>
          </a:p>
        </p:txBody>
      </p:sp>
      <p:pic>
        <p:nvPicPr>
          <p:cNvPr id="397" name="Google Shape;397;p63" descr="http://legacy.co.mohave.az.us/WIC/images/Dairy.jpg"/>
          <p:cNvPicPr preferRelativeResize="0"/>
          <p:nvPr/>
        </p:nvPicPr>
        <p:blipFill rotWithShape="1">
          <a:blip r:embed="rId3">
            <a:alphaModFix/>
          </a:blip>
          <a:srcRect/>
          <a:stretch/>
        </p:blipFill>
        <p:spPr>
          <a:xfrm>
            <a:off x="4495812" y="1196225"/>
            <a:ext cx="4297500" cy="3073500"/>
          </a:xfrm>
          <a:prstGeom prst="rect">
            <a:avLst/>
          </a:prstGeom>
          <a:noFill/>
          <a:ln>
            <a:noFill/>
          </a:ln>
        </p:spPr>
      </p:pic>
      <p:sp>
        <p:nvSpPr>
          <p:cNvPr id="398" name="Google Shape;398;p63"/>
          <p:cNvSpPr txBox="1"/>
          <p:nvPr/>
        </p:nvSpPr>
        <p:spPr>
          <a:xfrm>
            <a:off x="4716050" y="4371575"/>
            <a:ext cx="4077300" cy="2405400"/>
          </a:xfrm>
          <a:prstGeom prst="rect">
            <a:avLst/>
          </a:prstGeom>
          <a:noFill/>
          <a:ln>
            <a:noFill/>
          </a:ln>
        </p:spPr>
        <p:txBody>
          <a:bodyPr spcFirstLastPara="1" wrap="square" lIns="91425" tIns="91425" rIns="91425" bIns="91425" anchor="ctr" anchorCtr="0">
            <a:noAutofit/>
          </a:bodyPr>
          <a:lstStyle/>
          <a:p>
            <a:pPr marL="457200" lvl="0" indent="-393700" algn="l" rtl="0">
              <a:lnSpc>
                <a:spcPct val="80000"/>
              </a:lnSpc>
              <a:spcBef>
                <a:spcPts val="520"/>
              </a:spcBef>
              <a:spcAft>
                <a:spcPts val="0"/>
              </a:spcAft>
              <a:buClr>
                <a:schemeClr val="dk1"/>
              </a:buClr>
              <a:buSzPts val="2600"/>
              <a:buChar char="➔"/>
            </a:pPr>
            <a:r>
              <a:rPr lang="en-US" sz="2600">
                <a:solidFill>
                  <a:schemeClr val="dk1"/>
                </a:solidFill>
              </a:rPr>
              <a:t>Vitamin D</a:t>
            </a:r>
            <a:endParaRPr sz="2800">
              <a:solidFill>
                <a:schemeClr val="dk1"/>
              </a:solidFill>
            </a:endParaRPr>
          </a:p>
          <a:p>
            <a:pPr marL="914400" lvl="1" indent="-368300" algn="l" rtl="0">
              <a:lnSpc>
                <a:spcPct val="80000"/>
              </a:lnSpc>
              <a:spcBef>
                <a:spcPts val="0"/>
              </a:spcBef>
              <a:spcAft>
                <a:spcPts val="0"/>
              </a:spcAft>
              <a:buClr>
                <a:schemeClr val="dk1"/>
              </a:buClr>
              <a:buSzPts val="2200"/>
              <a:buChar char="◆"/>
            </a:pPr>
            <a:r>
              <a:rPr lang="en-US" sz="2200">
                <a:solidFill>
                  <a:schemeClr val="dk1"/>
                </a:solidFill>
              </a:rPr>
              <a:t>Reduce infection in pregnancy</a:t>
            </a:r>
            <a:endParaRPr sz="2400">
              <a:solidFill>
                <a:schemeClr val="dk1"/>
              </a:solidFill>
            </a:endParaRPr>
          </a:p>
          <a:p>
            <a:pPr marL="914400" lvl="1" indent="-368300" algn="l" rtl="0">
              <a:lnSpc>
                <a:spcPct val="80000"/>
              </a:lnSpc>
              <a:spcBef>
                <a:spcPts val="0"/>
              </a:spcBef>
              <a:spcAft>
                <a:spcPts val="0"/>
              </a:spcAft>
              <a:buClr>
                <a:schemeClr val="dk1"/>
              </a:buClr>
              <a:buSzPts val="2200"/>
              <a:buChar char="◆"/>
            </a:pPr>
            <a:r>
              <a:rPr lang="en-US" sz="2200">
                <a:solidFill>
                  <a:schemeClr val="dk1"/>
                </a:solidFill>
              </a:rPr>
              <a:t>Reduce preeclampsia</a:t>
            </a:r>
            <a:endParaRPr sz="2400">
              <a:solidFill>
                <a:schemeClr val="dk1"/>
              </a:solidFill>
            </a:endParaRPr>
          </a:p>
          <a:p>
            <a:pPr marL="914400" lvl="1" indent="-368300" algn="l" rtl="0">
              <a:lnSpc>
                <a:spcPct val="80000"/>
              </a:lnSpc>
              <a:spcBef>
                <a:spcPts val="0"/>
              </a:spcBef>
              <a:spcAft>
                <a:spcPts val="0"/>
              </a:spcAft>
              <a:buClr>
                <a:schemeClr val="dk1"/>
              </a:buClr>
              <a:buSzPts val="2200"/>
              <a:buChar char="◆"/>
            </a:pPr>
            <a:r>
              <a:rPr lang="en-US" sz="2200">
                <a:solidFill>
                  <a:schemeClr val="dk1"/>
                </a:solidFill>
              </a:rPr>
              <a:t>Increase absorption of Calcium</a:t>
            </a:r>
            <a:endParaRPr sz="2400">
              <a:solidFill>
                <a:schemeClr val="dk1"/>
              </a:solidFill>
            </a:endParaRPr>
          </a:p>
        </p:txBody>
      </p:sp>
      <p:sp>
        <p:nvSpPr>
          <p:cNvPr id="399" name="Google Shape;399;p6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24</a:t>
            </a:fld>
            <a:endParaRPr sz="1000">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4"/>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a:latin typeface="Arial"/>
                <a:ea typeface="Arial"/>
                <a:cs typeface="Arial"/>
                <a:sym typeface="Arial"/>
              </a:rPr>
              <a:t>Folic Acid also known as </a:t>
            </a: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05" name="Google Shape;405;p64"/>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a:t>
            </a:r>
            <a:r>
              <a:rPr lang="en-US" sz="2600"/>
              <a:t>in childbearing years.</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06" name="Google Shape;406;p64"/>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07" name="Google Shape;407;p64"/>
          <p:cNvSpPr txBox="1"/>
          <p:nvPr/>
        </p:nvSpPr>
        <p:spPr>
          <a:xfrm>
            <a:off x="5174100" y="4949875"/>
            <a:ext cx="3204000" cy="17715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Fortified 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0" indent="0" algn="l" rtl="0">
              <a:lnSpc>
                <a:spcPct val="80000"/>
              </a:lnSpc>
              <a:spcBef>
                <a:spcPts val="440"/>
              </a:spcBef>
              <a:spcAft>
                <a:spcPts val="0"/>
              </a:spcAft>
              <a:buNone/>
            </a:pPr>
            <a:endParaRPr sz="2400">
              <a:solidFill>
                <a:schemeClr val="dk1"/>
              </a:solidFill>
              <a:latin typeface="Calibri"/>
              <a:ea typeface="Calibri"/>
              <a:cs typeface="Calibri"/>
              <a:sym typeface="Calibri"/>
            </a:endParaRPr>
          </a:p>
        </p:txBody>
      </p:sp>
      <p:sp>
        <p:nvSpPr>
          <p:cNvPr id="408" name="Google Shape;408;p6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25</a:t>
            </a:fld>
            <a:endParaRPr sz="1000">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5"/>
          <p:cNvSpPr txBox="1">
            <a:spLocks noGrp="1"/>
          </p:cNvSpPr>
          <p:nvPr>
            <p:ph type="title"/>
          </p:nvPr>
        </p:nvSpPr>
        <p:spPr>
          <a:xfrm>
            <a:off x="563800" y="239076"/>
            <a:ext cx="8229600" cy="685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000" i="0" u="none" strike="noStrike" cap="none">
                <a:latin typeface="Arial"/>
                <a:ea typeface="Arial"/>
                <a:cs typeface="Arial"/>
                <a:sym typeface="Arial"/>
              </a:rPr>
              <a:t>Folic Acid Fortification and Neural Birth Defects</a:t>
            </a:r>
            <a:endParaRPr sz="3000">
              <a:latin typeface="Arial"/>
              <a:ea typeface="Arial"/>
              <a:cs typeface="Arial"/>
              <a:sym typeface="Arial"/>
            </a:endParaRPr>
          </a:p>
        </p:txBody>
      </p:sp>
      <p:sp>
        <p:nvSpPr>
          <p:cNvPr id="414" name="Google Shape;414;p65"/>
          <p:cNvSpPr txBox="1">
            <a:spLocks noGrp="1"/>
          </p:cNvSpPr>
          <p:nvPr>
            <p:ph type="body" idx="1"/>
          </p:nvPr>
        </p:nvSpPr>
        <p:spPr>
          <a:xfrm>
            <a:off x="177675" y="1057500"/>
            <a:ext cx="8789100" cy="57057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15000"/>
              </a:lnSpc>
              <a:spcBef>
                <a:spcPts val="0"/>
              </a:spcBef>
              <a:spcAft>
                <a:spcPts val="0"/>
              </a:spcAft>
              <a:buClr>
                <a:srgbClr val="1155CC"/>
              </a:buClr>
              <a:buSzPts val="2800"/>
              <a:buFont typeface="Arial"/>
              <a:buChar char="➔"/>
            </a:pPr>
            <a:r>
              <a:rPr lang="en-US" sz="2800" i="0" u="none">
                <a:solidFill>
                  <a:schemeClr val="dk1"/>
                </a:solidFill>
                <a:latin typeface="Arial"/>
                <a:ea typeface="Arial"/>
                <a:cs typeface="Arial"/>
                <a:sym typeface="Arial"/>
              </a:rPr>
              <a:t>Introduction - research by March of Dimes</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Mandatory fortification</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Increase by 30–70% of folic acid</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87% due to Spina Bifida</a:t>
            </a:r>
            <a:endParaRPr>
              <a:latin typeface="Arial"/>
              <a:ea typeface="Arial"/>
              <a:cs typeface="Arial"/>
              <a:sym typeface="Arial"/>
            </a:endParaRPr>
          </a:p>
          <a:p>
            <a:pPr marL="457200" marR="0" lvl="0" indent="-406400" algn="l" rtl="0">
              <a:lnSpc>
                <a:spcPct val="115000"/>
              </a:lnSpc>
              <a:spcBef>
                <a:spcPts val="0"/>
              </a:spcBef>
              <a:spcAft>
                <a:spcPts val="0"/>
              </a:spcAft>
              <a:buClr>
                <a:srgbClr val="1155CC"/>
              </a:buClr>
              <a:buSzPts val="2800"/>
              <a:buFont typeface="Arial"/>
              <a:buChar char="➔"/>
            </a:pPr>
            <a:r>
              <a:rPr lang="en-US" sz="2800" i="0" u="none">
                <a:solidFill>
                  <a:schemeClr val="dk1"/>
                </a:solidFill>
                <a:latin typeface="Arial"/>
                <a:ea typeface="Arial"/>
                <a:cs typeface="Arial"/>
                <a:sym typeface="Arial"/>
              </a:rPr>
              <a:t>Results</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Before fortification </a:t>
            </a:r>
            <a:endParaRPr>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sz="2000" i="0" u="none" strike="noStrike" cap="none">
                <a:solidFill>
                  <a:schemeClr val="dk1"/>
                </a:solidFill>
                <a:latin typeface="Arial"/>
                <a:ea typeface="Arial"/>
                <a:cs typeface="Arial"/>
                <a:sym typeface="Arial"/>
              </a:rPr>
              <a:t>Neural tube defects was 1.85 per 1000 live births</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Introduction of fortification</a:t>
            </a:r>
            <a:endParaRPr>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sz="2000" i="0" u="none" strike="noStrike" cap="none">
                <a:solidFill>
                  <a:schemeClr val="dk1"/>
                </a:solidFill>
                <a:latin typeface="Arial"/>
                <a:ea typeface="Arial"/>
                <a:cs typeface="Arial"/>
                <a:sym typeface="Arial"/>
              </a:rPr>
              <a:t>Neural tube defects was 1.07 per 1000 live birth</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After fortification</a:t>
            </a:r>
            <a:endParaRPr>
              <a:latin typeface="Arial"/>
              <a:ea typeface="Arial"/>
              <a:cs typeface="Arial"/>
              <a:sym typeface="Arial"/>
            </a:endParaRPr>
          </a:p>
          <a:p>
            <a:pPr marL="1371600" marR="0" lvl="2" indent="-355600" algn="l" rtl="0">
              <a:lnSpc>
                <a:spcPct val="115000"/>
              </a:lnSpc>
              <a:spcBef>
                <a:spcPts val="0"/>
              </a:spcBef>
              <a:spcAft>
                <a:spcPts val="0"/>
              </a:spcAft>
              <a:buClr>
                <a:srgbClr val="FF9900"/>
              </a:buClr>
              <a:buSzPts val="2000"/>
              <a:buFont typeface="Arial"/>
              <a:buChar char="●"/>
            </a:pPr>
            <a:r>
              <a:rPr lang="en-US" sz="2000" i="0" u="none" strike="noStrike" cap="none">
                <a:solidFill>
                  <a:schemeClr val="dk1"/>
                </a:solidFill>
                <a:latin typeface="Arial"/>
                <a:ea typeface="Arial"/>
                <a:cs typeface="Arial"/>
                <a:sym typeface="Arial"/>
              </a:rPr>
              <a:t>Neural tube defects was .95 per 1000 live births</a:t>
            </a:r>
            <a:endParaRPr>
              <a:latin typeface="Arial"/>
              <a:ea typeface="Arial"/>
              <a:cs typeface="Arial"/>
              <a:sym typeface="Arial"/>
            </a:endParaRPr>
          </a:p>
          <a:p>
            <a:pPr marL="457200" marR="0" lvl="0" indent="-406400" algn="l" rtl="0">
              <a:lnSpc>
                <a:spcPct val="115000"/>
              </a:lnSpc>
              <a:spcBef>
                <a:spcPts val="0"/>
              </a:spcBef>
              <a:spcAft>
                <a:spcPts val="0"/>
              </a:spcAft>
              <a:buClr>
                <a:srgbClr val="1155CC"/>
              </a:buClr>
              <a:buSzPts val="2800"/>
              <a:buFont typeface="Arial"/>
              <a:buChar char="➔"/>
            </a:pPr>
            <a:r>
              <a:rPr lang="en-US" sz="2800" i="0" u="none">
                <a:solidFill>
                  <a:schemeClr val="dk1"/>
                </a:solidFill>
                <a:latin typeface="Arial"/>
                <a:ea typeface="Arial"/>
                <a:cs typeface="Arial"/>
                <a:sym typeface="Arial"/>
              </a:rPr>
              <a:t>Conclusion</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Significant decline of 49% in incidence of neural tube defects</a:t>
            </a:r>
            <a:endParaRPr>
              <a:latin typeface="Arial"/>
              <a:ea typeface="Arial"/>
              <a:cs typeface="Arial"/>
              <a:sym typeface="Arial"/>
            </a:endParaRPr>
          </a:p>
          <a:p>
            <a:pPr marL="342900" marR="0" lvl="0" indent="-165100" algn="l" rtl="0">
              <a:lnSpc>
                <a:spcPct val="90000"/>
              </a:lnSpc>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342900" marR="0" lvl="0" indent="-165100" algn="l" rtl="0">
              <a:spcBef>
                <a:spcPts val="560"/>
              </a:spcBef>
              <a:spcAft>
                <a:spcPts val="1600"/>
              </a:spcAft>
              <a:buClr>
                <a:schemeClr val="dk1"/>
              </a:buClr>
              <a:buSzPts val="2800"/>
              <a:buFont typeface="Arial"/>
              <a:buNone/>
            </a:pPr>
            <a:endParaRPr sz="2800" b="0" i="0" u="none">
              <a:solidFill>
                <a:schemeClr val="dk1"/>
              </a:solidFill>
              <a:latin typeface="Calibri"/>
              <a:ea typeface="Calibri"/>
              <a:cs typeface="Calibri"/>
              <a:sym typeface="Calibri"/>
            </a:endParaRPr>
          </a:p>
        </p:txBody>
      </p:sp>
      <p:sp>
        <p:nvSpPr>
          <p:cNvPr id="415" name="Google Shape;415;p6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26</a:t>
            </a:fld>
            <a:endParaRPr sz="1000">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6"/>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21" name="Google Shape;421;p66"/>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22" name="Google Shape;422;p66"/>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23" name="Google Shape;423;p66"/>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24" name="Google Shape;424;p6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27</a:t>
            </a:fld>
            <a:endParaRPr sz="1000">
              <a:solidFill>
                <a:schemeClr val="dk2"/>
              </a:solidFill>
              <a:latin typeface="Arial"/>
              <a:ea typeface="Arial"/>
              <a:cs typeface="Arial"/>
              <a:sym typeface="Arial"/>
            </a:endParaRPr>
          </a:p>
        </p:txBody>
      </p:sp>
      <p:pic>
        <p:nvPicPr>
          <p:cNvPr id="425" name="Google Shape;425;p66"/>
          <p:cNvPicPr preferRelativeResize="0"/>
          <p:nvPr/>
        </p:nvPicPr>
        <p:blipFill>
          <a:blip r:embed="rId4">
            <a:alphaModFix/>
          </a:blip>
          <a:stretch>
            <a:fillRect/>
          </a:stretch>
        </p:blipFill>
        <p:spPr>
          <a:xfrm>
            <a:off x="0" y="200918"/>
            <a:ext cx="9144000" cy="64561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7"/>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31" name="Google Shape;431;p67"/>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32" name="Google Shape;432;p67"/>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33" name="Google Shape;433;p67"/>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34" name="Google Shape;434;p6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28</a:t>
            </a:fld>
            <a:endParaRPr sz="1000">
              <a:solidFill>
                <a:schemeClr val="dk2"/>
              </a:solidFill>
              <a:latin typeface="Arial"/>
              <a:ea typeface="Arial"/>
              <a:cs typeface="Arial"/>
              <a:sym typeface="Arial"/>
            </a:endParaRPr>
          </a:p>
        </p:txBody>
      </p:sp>
      <p:pic>
        <p:nvPicPr>
          <p:cNvPr id="435" name="Google Shape;435;p67"/>
          <p:cNvPicPr preferRelativeResize="0"/>
          <p:nvPr/>
        </p:nvPicPr>
        <p:blipFill>
          <a:blip r:embed="rId4">
            <a:alphaModFix/>
          </a:blip>
          <a:stretch>
            <a:fillRect/>
          </a:stretch>
        </p:blipFill>
        <p:spPr>
          <a:xfrm>
            <a:off x="1143000" y="4386975"/>
            <a:ext cx="2471025" cy="2471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8"/>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41" name="Google Shape;441;p68"/>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42" name="Google Shape;442;p68"/>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43" name="Google Shape;443;p68"/>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44" name="Google Shape;444;p6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29</a:t>
            </a:fld>
            <a:endParaRPr sz="1000">
              <a:solidFill>
                <a:schemeClr val="dk2"/>
              </a:solidFill>
              <a:latin typeface="Arial"/>
              <a:ea typeface="Arial"/>
              <a:cs typeface="Arial"/>
              <a:sym typeface="Arial"/>
            </a:endParaRPr>
          </a:p>
        </p:txBody>
      </p:sp>
      <p:pic>
        <p:nvPicPr>
          <p:cNvPr id="445" name="Google Shape;445;p68"/>
          <p:cNvPicPr preferRelativeResize="0"/>
          <p:nvPr/>
        </p:nvPicPr>
        <p:blipFill>
          <a:blip r:embed="rId4">
            <a:alphaModFix/>
          </a:blip>
          <a:stretch>
            <a:fillRect/>
          </a:stretch>
        </p:blipFill>
        <p:spPr>
          <a:xfrm>
            <a:off x="630621" y="0"/>
            <a:ext cx="7882758"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p:nvPr/>
        </p:nvSpPr>
        <p:spPr>
          <a:xfrm>
            <a:off x="295775" y="418925"/>
            <a:ext cx="8503200" cy="838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42"/>
          <p:cNvSpPr txBox="1">
            <a:spLocks noGrp="1"/>
          </p:cNvSpPr>
          <p:nvPr>
            <p:ph type="ctrTitle"/>
          </p:nvPr>
        </p:nvSpPr>
        <p:spPr>
          <a:xfrm>
            <a:off x="452375" y="334400"/>
            <a:ext cx="8005800" cy="8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US" sz="3600">
                <a:solidFill>
                  <a:srgbClr val="FFFFFF"/>
                </a:solidFill>
                <a:latin typeface="Arial"/>
                <a:ea typeface="Arial"/>
                <a:cs typeface="Arial"/>
                <a:sym typeface="Arial"/>
              </a:rPr>
              <a:t>The History of Pregnancy Weight</a:t>
            </a:r>
            <a:endParaRPr sz="3600" i="0" u="none" strike="noStrike" cap="none">
              <a:solidFill>
                <a:srgbClr val="FFFFFF"/>
              </a:solidFill>
              <a:latin typeface="Arial"/>
              <a:ea typeface="Arial"/>
              <a:cs typeface="Arial"/>
              <a:sym typeface="Arial"/>
            </a:endParaRPr>
          </a:p>
        </p:txBody>
      </p:sp>
      <p:sp>
        <p:nvSpPr>
          <p:cNvPr id="214" name="Google Shape;214;p42"/>
          <p:cNvSpPr txBox="1"/>
          <p:nvPr/>
        </p:nvSpPr>
        <p:spPr>
          <a:xfrm>
            <a:off x="4" y="6488668"/>
            <a:ext cx="1967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15" name="Google Shape;215;p42"/>
          <p:cNvSpPr/>
          <p:nvPr/>
        </p:nvSpPr>
        <p:spPr>
          <a:xfrm>
            <a:off x="221000" y="1567875"/>
            <a:ext cx="4937400" cy="52899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rgbClr val="1155CC"/>
              </a:buClr>
              <a:buSzPts val="1800"/>
              <a:buChar char="➔"/>
            </a:pPr>
            <a:r>
              <a:rPr lang="en-US" sz="1800"/>
              <a:t>During depression women didn’t have much food, smaller babies, easier deliveries.</a:t>
            </a:r>
            <a:endParaRPr sz="1800"/>
          </a:p>
          <a:p>
            <a:pPr marL="914400" marR="0" lvl="1" indent="-342900" algn="l" rtl="0">
              <a:lnSpc>
                <a:spcPct val="100000"/>
              </a:lnSpc>
              <a:spcBef>
                <a:spcPts val="0"/>
              </a:spcBef>
              <a:spcAft>
                <a:spcPts val="0"/>
              </a:spcAft>
              <a:buClr>
                <a:srgbClr val="6AA84F"/>
              </a:buClr>
              <a:buSzPts val="1800"/>
              <a:buFont typeface="Arial"/>
              <a:buChar char="◆"/>
            </a:pPr>
            <a:r>
              <a:rPr lang="en-US" sz="1800">
                <a:solidFill>
                  <a:schemeClr val="dk1"/>
                </a:solidFill>
              </a:rPr>
              <a:t>In the 1950’s thru early 70’s women were advised to gain only 10-15 pounds.</a:t>
            </a:r>
            <a:endParaRPr sz="1800">
              <a:solidFill>
                <a:schemeClr val="dk1"/>
              </a:solidFill>
            </a:endParaRPr>
          </a:p>
          <a:p>
            <a:pPr marL="457200" marR="0" lvl="0" indent="-342900" algn="l" rtl="0">
              <a:spcBef>
                <a:spcPts val="0"/>
              </a:spcBef>
              <a:spcAft>
                <a:spcPts val="0"/>
              </a:spcAft>
              <a:buClr>
                <a:srgbClr val="1155CC"/>
              </a:buClr>
              <a:buSzPts val="1800"/>
              <a:buChar char="➔"/>
            </a:pPr>
            <a:r>
              <a:rPr lang="en-US" sz="1800"/>
              <a:t>1960’s President Kennedy commissioned the Task Force on Mental Retardation.</a:t>
            </a:r>
            <a:endParaRPr sz="1800"/>
          </a:p>
          <a:p>
            <a:pPr marL="914400" lvl="1" indent="-342900" algn="l" rtl="0">
              <a:spcBef>
                <a:spcPts val="0"/>
              </a:spcBef>
              <a:spcAft>
                <a:spcPts val="0"/>
              </a:spcAft>
              <a:buClr>
                <a:srgbClr val="6AA84F"/>
              </a:buClr>
              <a:buSzPts val="1800"/>
              <a:buChar char="◆"/>
            </a:pPr>
            <a:r>
              <a:rPr lang="en-US" sz="1800">
                <a:solidFill>
                  <a:schemeClr val="dk1"/>
                </a:solidFill>
              </a:rPr>
              <a:t>They found that low birth weight &amp; prematurity were major factors in infant mortality (death) and morbidity (disease)</a:t>
            </a:r>
            <a:endParaRPr sz="1800"/>
          </a:p>
          <a:p>
            <a:pPr marL="457200" marR="0" lvl="0" indent="-342900" algn="l" rtl="0">
              <a:lnSpc>
                <a:spcPct val="100000"/>
              </a:lnSpc>
              <a:spcBef>
                <a:spcPts val="0"/>
              </a:spcBef>
              <a:spcAft>
                <a:spcPts val="0"/>
              </a:spcAft>
              <a:buClr>
                <a:srgbClr val="1155CC"/>
              </a:buClr>
              <a:buSzPts val="1800"/>
              <a:buChar char="➔"/>
            </a:pPr>
            <a:r>
              <a:rPr lang="en-US" sz="1800"/>
              <a:t>Poor weight gain in the 3rd trimester increases risks of</a:t>
            </a:r>
            <a:endParaRPr sz="1800"/>
          </a:p>
          <a:p>
            <a:pPr marL="914400" marR="0" lvl="1" indent="-342900" algn="l" rtl="0">
              <a:spcBef>
                <a:spcPts val="0"/>
              </a:spcBef>
              <a:spcAft>
                <a:spcPts val="0"/>
              </a:spcAft>
              <a:buClr>
                <a:srgbClr val="6AA84F"/>
              </a:buClr>
              <a:buSzPts val="1800"/>
              <a:buChar char="◆"/>
            </a:pPr>
            <a:r>
              <a:rPr lang="en-US" sz="1800"/>
              <a:t>Neurological deficits</a:t>
            </a:r>
            <a:endParaRPr sz="1800"/>
          </a:p>
          <a:p>
            <a:pPr marL="914400" marR="0" lvl="1" indent="-342900" algn="l" rtl="0">
              <a:spcBef>
                <a:spcPts val="0"/>
              </a:spcBef>
              <a:spcAft>
                <a:spcPts val="0"/>
              </a:spcAft>
              <a:buClr>
                <a:srgbClr val="6AA84F"/>
              </a:buClr>
              <a:buSzPts val="1800"/>
              <a:buChar char="◆"/>
            </a:pPr>
            <a:r>
              <a:rPr lang="en-US" sz="1800"/>
              <a:t>Mental retardation</a:t>
            </a:r>
            <a:endParaRPr sz="1800"/>
          </a:p>
          <a:p>
            <a:pPr marL="914400" marR="0" lvl="1" indent="-342900" algn="l" rtl="0">
              <a:spcBef>
                <a:spcPts val="0"/>
              </a:spcBef>
              <a:spcAft>
                <a:spcPts val="0"/>
              </a:spcAft>
              <a:buClr>
                <a:srgbClr val="6AA84F"/>
              </a:buClr>
              <a:buSzPts val="1800"/>
              <a:buChar char="◆"/>
            </a:pPr>
            <a:r>
              <a:rPr lang="en-US" sz="1800"/>
              <a:t>Learning disabilities</a:t>
            </a:r>
            <a:endParaRPr sz="1800"/>
          </a:p>
          <a:p>
            <a:pPr marL="914400" marR="0" lvl="1" indent="-342900" algn="l" rtl="0">
              <a:spcBef>
                <a:spcPts val="0"/>
              </a:spcBef>
              <a:spcAft>
                <a:spcPts val="0"/>
              </a:spcAft>
              <a:buClr>
                <a:srgbClr val="6AA84F"/>
              </a:buClr>
              <a:buSzPts val="1800"/>
              <a:buChar char="◆"/>
            </a:pPr>
            <a:r>
              <a:rPr lang="en-US" sz="1800"/>
              <a:t>Inadequate growth</a:t>
            </a:r>
            <a:endParaRPr sz="1800"/>
          </a:p>
        </p:txBody>
      </p:sp>
      <p:pic>
        <p:nvPicPr>
          <p:cNvPr id="216" name="Google Shape;216;p42"/>
          <p:cNvPicPr preferRelativeResize="0"/>
          <p:nvPr/>
        </p:nvPicPr>
        <p:blipFill>
          <a:blip r:embed="rId3">
            <a:alphaModFix/>
          </a:blip>
          <a:stretch>
            <a:fillRect/>
          </a:stretch>
        </p:blipFill>
        <p:spPr>
          <a:xfrm>
            <a:off x="5158400" y="1786775"/>
            <a:ext cx="3782325" cy="43642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9"/>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51" name="Google Shape;451;p69"/>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52" name="Google Shape;452;p69"/>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53" name="Google Shape;453;p69"/>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54" name="Google Shape;454;p69"/>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30</a:t>
            </a:fld>
            <a:endParaRPr sz="1000">
              <a:solidFill>
                <a:schemeClr val="dk2"/>
              </a:solidFill>
              <a:latin typeface="Arial"/>
              <a:ea typeface="Arial"/>
              <a:cs typeface="Arial"/>
              <a:sym typeface="Arial"/>
            </a:endParaRPr>
          </a:p>
        </p:txBody>
      </p:sp>
      <p:pic>
        <p:nvPicPr>
          <p:cNvPr id="455" name="Google Shape;455;p69"/>
          <p:cNvPicPr preferRelativeResize="0"/>
          <p:nvPr/>
        </p:nvPicPr>
        <p:blipFill>
          <a:blip r:embed="rId4">
            <a:alphaModFix/>
          </a:blip>
          <a:stretch>
            <a:fillRect/>
          </a:stretch>
        </p:blipFill>
        <p:spPr>
          <a:xfrm>
            <a:off x="630621" y="0"/>
            <a:ext cx="7882758" cy="6857999"/>
          </a:xfrm>
          <a:prstGeom prst="rect">
            <a:avLst/>
          </a:prstGeom>
          <a:noFill/>
          <a:ln>
            <a:noFill/>
          </a:ln>
        </p:spPr>
      </p:pic>
      <p:pic>
        <p:nvPicPr>
          <p:cNvPr id="456" name="Google Shape;456;p69"/>
          <p:cNvPicPr preferRelativeResize="0"/>
          <p:nvPr/>
        </p:nvPicPr>
        <p:blipFill>
          <a:blip r:embed="rId5">
            <a:alphaModFix/>
          </a:blip>
          <a:stretch>
            <a:fillRect/>
          </a:stretch>
        </p:blipFill>
        <p:spPr>
          <a:xfrm>
            <a:off x="47625" y="1524000"/>
            <a:ext cx="9048750" cy="381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0"/>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62" name="Google Shape;462;p70"/>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63" name="Google Shape;463;p70"/>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64" name="Google Shape;464;p70"/>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65" name="Google Shape;465;p70"/>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31</a:t>
            </a:fld>
            <a:endParaRPr sz="1000">
              <a:solidFill>
                <a:schemeClr val="dk2"/>
              </a:solidFill>
              <a:latin typeface="Arial"/>
              <a:ea typeface="Arial"/>
              <a:cs typeface="Arial"/>
              <a:sym typeface="Arial"/>
            </a:endParaRPr>
          </a:p>
        </p:txBody>
      </p:sp>
      <p:pic>
        <p:nvPicPr>
          <p:cNvPr id="466" name="Google Shape;466;p70"/>
          <p:cNvPicPr preferRelativeResize="0"/>
          <p:nvPr/>
        </p:nvPicPr>
        <p:blipFill>
          <a:blip r:embed="rId4">
            <a:alphaModFix/>
          </a:blip>
          <a:stretch>
            <a:fillRect/>
          </a:stretch>
        </p:blipFill>
        <p:spPr>
          <a:xfrm>
            <a:off x="630621" y="0"/>
            <a:ext cx="7882758" cy="6857999"/>
          </a:xfrm>
          <a:prstGeom prst="rect">
            <a:avLst/>
          </a:prstGeom>
          <a:noFill/>
          <a:ln>
            <a:noFill/>
          </a:ln>
        </p:spPr>
      </p:pic>
      <p:pic>
        <p:nvPicPr>
          <p:cNvPr id="467" name="Google Shape;467;p70"/>
          <p:cNvPicPr preferRelativeResize="0"/>
          <p:nvPr/>
        </p:nvPicPr>
        <p:blipFill>
          <a:blip r:embed="rId5">
            <a:alphaModFix/>
          </a:blip>
          <a:stretch>
            <a:fillRect/>
          </a:stretch>
        </p:blipFill>
        <p:spPr>
          <a:xfrm>
            <a:off x="134471" y="0"/>
            <a:ext cx="8875061" cy="685800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1"/>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73" name="Google Shape;473;p71"/>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74" name="Google Shape;474;p71"/>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75" name="Google Shape;475;p71"/>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76" name="Google Shape;476;p7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32</a:t>
            </a:fld>
            <a:endParaRPr sz="1000">
              <a:solidFill>
                <a:schemeClr val="dk2"/>
              </a:solidFill>
              <a:latin typeface="Arial"/>
              <a:ea typeface="Arial"/>
              <a:cs typeface="Arial"/>
              <a:sym typeface="Arial"/>
            </a:endParaRPr>
          </a:p>
        </p:txBody>
      </p:sp>
      <p:pic>
        <p:nvPicPr>
          <p:cNvPr id="477" name="Google Shape;477;p71"/>
          <p:cNvPicPr preferRelativeResize="0"/>
          <p:nvPr/>
        </p:nvPicPr>
        <p:blipFill>
          <a:blip r:embed="rId4">
            <a:alphaModFix/>
          </a:blip>
          <a:stretch>
            <a:fillRect/>
          </a:stretch>
        </p:blipFill>
        <p:spPr>
          <a:xfrm>
            <a:off x="630621" y="0"/>
            <a:ext cx="7882758" cy="6857999"/>
          </a:xfrm>
          <a:prstGeom prst="rect">
            <a:avLst/>
          </a:prstGeom>
          <a:noFill/>
          <a:ln>
            <a:noFill/>
          </a:ln>
        </p:spPr>
      </p:pic>
      <p:pic>
        <p:nvPicPr>
          <p:cNvPr id="478" name="Google Shape;478;p71"/>
          <p:cNvPicPr preferRelativeResize="0"/>
          <p:nvPr/>
        </p:nvPicPr>
        <p:blipFill>
          <a:blip r:embed="rId5">
            <a:alphaModFix/>
          </a:blip>
          <a:stretch>
            <a:fillRect/>
          </a:stretch>
        </p:blipFill>
        <p:spPr>
          <a:xfrm>
            <a:off x="3095625" y="2652713"/>
            <a:ext cx="2952750" cy="1552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2"/>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84" name="Google Shape;484;p72"/>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85" name="Google Shape;485;p72"/>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86" name="Google Shape;486;p72"/>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87" name="Google Shape;487;p72"/>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33</a:t>
            </a:fld>
            <a:endParaRPr sz="1000">
              <a:solidFill>
                <a:schemeClr val="dk2"/>
              </a:solidFill>
              <a:latin typeface="Arial"/>
              <a:ea typeface="Arial"/>
              <a:cs typeface="Arial"/>
              <a:sym typeface="Arial"/>
            </a:endParaRPr>
          </a:p>
        </p:txBody>
      </p:sp>
      <p:pic>
        <p:nvPicPr>
          <p:cNvPr id="488" name="Google Shape;488;p72"/>
          <p:cNvPicPr preferRelativeResize="0"/>
          <p:nvPr/>
        </p:nvPicPr>
        <p:blipFill>
          <a:blip r:embed="rId4">
            <a:alphaModFix/>
          </a:blip>
          <a:stretch>
            <a:fillRect/>
          </a:stretch>
        </p:blipFill>
        <p:spPr>
          <a:xfrm>
            <a:off x="630621" y="0"/>
            <a:ext cx="7882758" cy="6857999"/>
          </a:xfrm>
          <a:prstGeom prst="rect">
            <a:avLst/>
          </a:prstGeom>
          <a:noFill/>
          <a:ln>
            <a:noFill/>
          </a:ln>
        </p:spPr>
      </p:pic>
      <p:pic>
        <p:nvPicPr>
          <p:cNvPr id="489" name="Google Shape;489;p72"/>
          <p:cNvPicPr preferRelativeResize="0"/>
          <p:nvPr/>
        </p:nvPicPr>
        <p:blipFill>
          <a:blip r:embed="rId5">
            <a:alphaModFix/>
          </a:blip>
          <a:stretch>
            <a:fillRect/>
          </a:stretch>
        </p:blipFill>
        <p:spPr>
          <a:xfrm>
            <a:off x="3095625" y="2652713"/>
            <a:ext cx="2952750" cy="1552575"/>
          </a:xfrm>
          <a:prstGeom prst="rect">
            <a:avLst/>
          </a:prstGeom>
          <a:noFill/>
          <a:ln>
            <a:noFill/>
          </a:ln>
        </p:spPr>
      </p:pic>
      <p:pic>
        <p:nvPicPr>
          <p:cNvPr id="490" name="Google Shape;490;p72"/>
          <p:cNvPicPr preferRelativeResize="0"/>
          <p:nvPr/>
        </p:nvPicPr>
        <p:blipFill>
          <a:blip r:embed="rId6">
            <a:alphaModFix/>
          </a:blip>
          <a:stretch>
            <a:fillRect/>
          </a:stretch>
        </p:blipFill>
        <p:spPr>
          <a:xfrm>
            <a:off x="1290638" y="1828800"/>
            <a:ext cx="6562725" cy="3200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3"/>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496" name="Google Shape;496;p73"/>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497" name="Google Shape;497;p73"/>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498" name="Google Shape;498;p73"/>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499" name="Google Shape;499;p73"/>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34</a:t>
            </a:fld>
            <a:endParaRPr sz="1000">
              <a:solidFill>
                <a:schemeClr val="dk2"/>
              </a:solidFill>
              <a:latin typeface="Arial"/>
              <a:ea typeface="Arial"/>
              <a:cs typeface="Arial"/>
              <a:sym typeface="Arial"/>
            </a:endParaRPr>
          </a:p>
        </p:txBody>
      </p:sp>
      <p:pic>
        <p:nvPicPr>
          <p:cNvPr id="500" name="Google Shape;500;p73"/>
          <p:cNvPicPr preferRelativeResize="0"/>
          <p:nvPr/>
        </p:nvPicPr>
        <p:blipFill>
          <a:blip r:embed="rId4">
            <a:alphaModFix/>
          </a:blip>
          <a:stretch>
            <a:fillRect/>
          </a:stretch>
        </p:blipFill>
        <p:spPr>
          <a:xfrm>
            <a:off x="630621" y="0"/>
            <a:ext cx="7882758" cy="6857999"/>
          </a:xfrm>
          <a:prstGeom prst="rect">
            <a:avLst/>
          </a:prstGeom>
          <a:noFill/>
          <a:ln>
            <a:noFill/>
          </a:ln>
        </p:spPr>
      </p:pic>
      <p:pic>
        <p:nvPicPr>
          <p:cNvPr id="501" name="Google Shape;501;p73"/>
          <p:cNvPicPr preferRelativeResize="0"/>
          <p:nvPr/>
        </p:nvPicPr>
        <p:blipFill>
          <a:blip r:embed="rId5">
            <a:alphaModFix/>
          </a:blip>
          <a:stretch>
            <a:fillRect/>
          </a:stretch>
        </p:blipFill>
        <p:spPr>
          <a:xfrm>
            <a:off x="3095625" y="2652713"/>
            <a:ext cx="2952750" cy="1552575"/>
          </a:xfrm>
          <a:prstGeom prst="rect">
            <a:avLst/>
          </a:prstGeom>
          <a:noFill/>
          <a:ln>
            <a:noFill/>
          </a:ln>
        </p:spPr>
      </p:pic>
      <p:pic>
        <p:nvPicPr>
          <p:cNvPr id="502" name="Google Shape;502;p73"/>
          <p:cNvPicPr preferRelativeResize="0"/>
          <p:nvPr/>
        </p:nvPicPr>
        <p:blipFill>
          <a:blip r:embed="rId6">
            <a:alphaModFix/>
          </a:blip>
          <a:stretch>
            <a:fillRect/>
          </a:stretch>
        </p:blipFill>
        <p:spPr>
          <a:xfrm>
            <a:off x="2824186" y="757064"/>
            <a:ext cx="6531225" cy="3648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4"/>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508" name="Google Shape;508;p74"/>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509" name="Google Shape;509;p74"/>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510" name="Google Shape;510;p74"/>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511" name="Google Shape;511;p7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35</a:t>
            </a:fld>
            <a:endParaRPr sz="1000">
              <a:solidFill>
                <a:schemeClr val="dk2"/>
              </a:solidFill>
              <a:latin typeface="Arial"/>
              <a:ea typeface="Arial"/>
              <a:cs typeface="Arial"/>
              <a:sym typeface="Arial"/>
            </a:endParaRPr>
          </a:p>
        </p:txBody>
      </p:sp>
      <p:pic>
        <p:nvPicPr>
          <p:cNvPr id="512" name="Google Shape;512;p74"/>
          <p:cNvPicPr preferRelativeResize="0"/>
          <p:nvPr/>
        </p:nvPicPr>
        <p:blipFill>
          <a:blip r:embed="rId4">
            <a:alphaModFix/>
          </a:blip>
          <a:stretch>
            <a:fillRect/>
          </a:stretch>
        </p:blipFill>
        <p:spPr>
          <a:xfrm>
            <a:off x="630621" y="0"/>
            <a:ext cx="7882758" cy="68579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5"/>
          <p:cNvSpPr txBox="1">
            <a:spLocks noGrp="1"/>
          </p:cNvSpPr>
          <p:nvPr>
            <p:ph type="title"/>
          </p:nvPr>
        </p:nvSpPr>
        <p:spPr>
          <a:xfrm>
            <a:off x="457200" y="274626"/>
            <a:ext cx="8229600" cy="6534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3600" i="0" u="none" strike="noStrike" cap="none">
                <a:latin typeface="Arial"/>
                <a:ea typeface="Arial"/>
                <a:cs typeface="Arial"/>
                <a:sym typeface="Arial"/>
              </a:rPr>
              <a:t>Folate</a:t>
            </a:r>
            <a:endParaRPr>
              <a:latin typeface="Arial"/>
              <a:ea typeface="Arial"/>
              <a:cs typeface="Arial"/>
              <a:sym typeface="Arial"/>
            </a:endParaRPr>
          </a:p>
        </p:txBody>
      </p:sp>
      <p:sp>
        <p:nvSpPr>
          <p:cNvPr id="518" name="Google Shape;518;p75"/>
          <p:cNvSpPr txBox="1">
            <a:spLocks noGrp="1"/>
          </p:cNvSpPr>
          <p:nvPr>
            <p:ph type="body" idx="1"/>
          </p:nvPr>
        </p:nvSpPr>
        <p:spPr>
          <a:xfrm>
            <a:off x="317325" y="1298725"/>
            <a:ext cx="4460400" cy="53100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Reduces risk of birth defects affecting the spinal cord</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Needed to produce blood and protein for the baby.</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Advised to increase intake when planning or capable of pregnancy. </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400 micrograms/day for non-pregnant women</a:t>
            </a:r>
            <a:endParaRPr/>
          </a:p>
          <a:p>
            <a:pPr marL="457200" marR="0" lvl="0" indent="-393700" algn="l" rtl="0">
              <a:lnSpc>
                <a:spcPct val="115000"/>
              </a:lnSpc>
              <a:spcBef>
                <a:spcPts val="0"/>
              </a:spcBef>
              <a:spcAft>
                <a:spcPts val="0"/>
              </a:spcAft>
              <a:buClr>
                <a:srgbClr val="1155CC"/>
              </a:buClr>
              <a:buSzPts val="2600"/>
              <a:buFont typeface="Calibri"/>
              <a:buChar char="➔"/>
            </a:pPr>
            <a:r>
              <a:rPr lang="en-US" sz="2600" b="0" i="0" u="none">
                <a:solidFill>
                  <a:schemeClr val="dk1"/>
                </a:solidFill>
                <a:latin typeface="Calibri"/>
                <a:ea typeface="Calibri"/>
                <a:cs typeface="Calibri"/>
                <a:sym typeface="Calibri"/>
              </a:rPr>
              <a:t>600 micrograms/day for pregnant women</a:t>
            </a:r>
            <a:endParaRPr/>
          </a:p>
          <a:p>
            <a:pPr marL="342900" marR="0" lvl="0" indent="-203200" algn="l" rtl="0">
              <a:spcBef>
                <a:spcPts val="440"/>
              </a:spcBef>
              <a:spcAft>
                <a:spcPts val="160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519" name="Google Shape;519;p75"/>
          <p:cNvPicPr preferRelativeResize="0"/>
          <p:nvPr/>
        </p:nvPicPr>
        <p:blipFill rotWithShape="1">
          <a:blip r:embed="rId3">
            <a:alphaModFix/>
          </a:blip>
          <a:srcRect l="11272" r="18973"/>
          <a:stretch/>
        </p:blipFill>
        <p:spPr>
          <a:xfrm>
            <a:off x="5009375" y="1161999"/>
            <a:ext cx="3808000" cy="3310951"/>
          </a:xfrm>
          <a:prstGeom prst="rect">
            <a:avLst/>
          </a:prstGeom>
          <a:noFill/>
          <a:ln>
            <a:noFill/>
          </a:ln>
        </p:spPr>
      </p:pic>
      <p:sp>
        <p:nvSpPr>
          <p:cNvPr id="520" name="Google Shape;520;p75"/>
          <p:cNvSpPr txBox="1"/>
          <p:nvPr/>
        </p:nvSpPr>
        <p:spPr>
          <a:xfrm>
            <a:off x="5482875" y="4583025"/>
            <a:ext cx="2644500" cy="2331600"/>
          </a:xfrm>
          <a:prstGeom prst="rect">
            <a:avLst/>
          </a:prstGeom>
          <a:noFill/>
          <a:ln>
            <a:noFill/>
          </a:ln>
        </p:spPr>
        <p:txBody>
          <a:bodyPr spcFirstLastPara="1" wrap="square" lIns="91425" tIns="91425" rIns="91425" bIns="91425" anchor="t" anchorCtr="0">
            <a:noAutofit/>
          </a:bodyPr>
          <a:lstStyle/>
          <a:p>
            <a:pPr marL="457200" lvl="0" indent="-393700" algn="l" rtl="0">
              <a:lnSpc>
                <a:spcPct val="80000"/>
              </a:lnSpc>
              <a:spcBef>
                <a:spcPts val="520"/>
              </a:spcBef>
              <a:spcAft>
                <a:spcPts val="0"/>
              </a:spcAft>
              <a:buClr>
                <a:srgbClr val="1155CC"/>
              </a:buClr>
              <a:buSzPts val="2600"/>
              <a:buFont typeface="Calibri"/>
              <a:buChar char="➔"/>
            </a:pPr>
            <a:r>
              <a:rPr lang="en-US" sz="2600">
                <a:solidFill>
                  <a:schemeClr val="dk1"/>
                </a:solidFill>
                <a:latin typeface="Calibri"/>
                <a:ea typeface="Calibri"/>
                <a:cs typeface="Calibri"/>
                <a:sym typeface="Calibri"/>
              </a:rPr>
              <a:t>Sources</a:t>
            </a:r>
            <a:endParaRPr sz="28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Cereals</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Pasta</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Bread</a:t>
            </a:r>
            <a:endParaRPr sz="2400">
              <a:solidFill>
                <a:schemeClr val="dk1"/>
              </a:solidFill>
              <a:latin typeface="Calibri"/>
              <a:ea typeface="Calibri"/>
              <a:cs typeface="Calibri"/>
              <a:sym typeface="Calibri"/>
            </a:endParaRPr>
          </a:p>
          <a:p>
            <a:pPr marL="914400" lvl="1" indent="-368300" algn="l" rtl="0">
              <a:lnSpc>
                <a:spcPct val="80000"/>
              </a:lnSpc>
              <a:spcBef>
                <a:spcPts val="0"/>
              </a:spcBef>
              <a:spcAft>
                <a:spcPts val="0"/>
              </a:spcAft>
              <a:buClr>
                <a:srgbClr val="6AA84F"/>
              </a:buClr>
              <a:buSzPts val="2200"/>
              <a:buFont typeface="Calibri"/>
              <a:buChar char="◆"/>
            </a:pPr>
            <a:r>
              <a:rPr lang="en-US" sz="2200">
                <a:solidFill>
                  <a:schemeClr val="dk1"/>
                </a:solidFill>
                <a:latin typeface="Calibri"/>
                <a:ea typeface="Calibri"/>
                <a:cs typeface="Calibri"/>
                <a:sym typeface="Calibri"/>
              </a:rPr>
              <a:t>Supplements</a:t>
            </a:r>
            <a:endParaRPr sz="2400">
              <a:solidFill>
                <a:schemeClr val="dk1"/>
              </a:solidFill>
              <a:latin typeface="Calibri"/>
              <a:ea typeface="Calibri"/>
              <a:cs typeface="Calibri"/>
              <a:sym typeface="Calibri"/>
            </a:endParaRPr>
          </a:p>
        </p:txBody>
      </p:sp>
      <p:sp>
        <p:nvSpPr>
          <p:cNvPr id="521" name="Google Shape;521;p7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36</a:t>
            </a:fld>
            <a:endParaRPr sz="1000">
              <a:solidFill>
                <a:schemeClr val="dk2"/>
              </a:solidFill>
              <a:latin typeface="Arial"/>
              <a:ea typeface="Arial"/>
              <a:cs typeface="Arial"/>
              <a:sym typeface="Arial"/>
            </a:endParaRPr>
          </a:p>
        </p:txBody>
      </p:sp>
      <p:pic>
        <p:nvPicPr>
          <p:cNvPr id="522" name="Google Shape;522;p75"/>
          <p:cNvPicPr preferRelativeResize="0"/>
          <p:nvPr/>
        </p:nvPicPr>
        <p:blipFill>
          <a:blip r:embed="rId4">
            <a:alphaModFix/>
          </a:blip>
          <a:stretch>
            <a:fillRect/>
          </a:stretch>
        </p:blipFill>
        <p:spPr>
          <a:xfrm>
            <a:off x="3095625" y="2652713"/>
            <a:ext cx="2952750" cy="1552575"/>
          </a:xfrm>
          <a:prstGeom prst="rect">
            <a:avLst/>
          </a:prstGeom>
          <a:noFill/>
          <a:ln>
            <a:noFill/>
          </a:ln>
        </p:spPr>
      </p:pic>
      <p:pic>
        <p:nvPicPr>
          <p:cNvPr id="523" name="Google Shape;523;p75"/>
          <p:cNvPicPr preferRelativeResize="0"/>
          <p:nvPr/>
        </p:nvPicPr>
        <p:blipFill>
          <a:blip r:embed="rId5">
            <a:alphaModFix/>
          </a:blip>
          <a:stretch>
            <a:fillRect/>
          </a:stretch>
        </p:blipFill>
        <p:spPr>
          <a:xfrm>
            <a:off x="457200" y="1298736"/>
            <a:ext cx="8229601" cy="45231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sz="1000">
              <a:solidFill>
                <a:schemeClr val="dk2"/>
              </a:solidFill>
              <a:latin typeface="Arial"/>
              <a:ea typeface="Arial"/>
              <a:cs typeface="Arial"/>
              <a:sym typeface="Arial"/>
            </a:endParaRPr>
          </a:p>
        </p:txBody>
      </p:sp>
      <p:pic>
        <p:nvPicPr>
          <p:cNvPr id="529" name="Google Shape;529;p76"/>
          <p:cNvPicPr preferRelativeResize="0"/>
          <p:nvPr/>
        </p:nvPicPr>
        <p:blipFill>
          <a:blip r:embed="rId3">
            <a:alphaModFix/>
          </a:blip>
          <a:stretch>
            <a:fillRect/>
          </a:stretch>
        </p:blipFill>
        <p:spPr>
          <a:xfrm>
            <a:off x="108900" y="264825"/>
            <a:ext cx="8926200" cy="57127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7"/>
          <p:cNvSpPr txBox="1">
            <a:spLocks noGrp="1"/>
          </p:cNvSpPr>
          <p:nvPr>
            <p:ph type="title"/>
          </p:nvPr>
        </p:nvSpPr>
        <p:spPr>
          <a:xfrm>
            <a:off x="457200" y="274637"/>
            <a:ext cx="8229600" cy="11430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000" b="0" i="0" u="none" strike="noStrike" cap="none">
                <a:latin typeface="Calibri"/>
                <a:ea typeface="Calibri"/>
                <a:cs typeface="Calibri"/>
                <a:sym typeface="Calibri"/>
              </a:rPr>
              <a:t>Dietary Guidelines for Pregnant Individuals</a:t>
            </a:r>
            <a:endParaRPr/>
          </a:p>
        </p:txBody>
      </p:sp>
      <p:pic>
        <p:nvPicPr>
          <p:cNvPr id="535" name="Google Shape;535;p77"/>
          <p:cNvPicPr preferRelativeResize="0"/>
          <p:nvPr/>
        </p:nvPicPr>
        <p:blipFill>
          <a:blip r:embed="rId3">
            <a:alphaModFix/>
          </a:blip>
          <a:stretch>
            <a:fillRect/>
          </a:stretch>
        </p:blipFill>
        <p:spPr>
          <a:xfrm>
            <a:off x="211387" y="1509750"/>
            <a:ext cx="8721224" cy="4980125"/>
          </a:xfrm>
          <a:prstGeom prst="rect">
            <a:avLst/>
          </a:prstGeom>
          <a:noFill/>
          <a:ln>
            <a:noFill/>
          </a:ln>
        </p:spPr>
      </p:pic>
      <p:sp>
        <p:nvSpPr>
          <p:cNvPr id="536" name="Google Shape;536;p7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38</a:t>
            </a:fld>
            <a:endParaRPr sz="1000">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3"/>
          <p:cNvSpPr txBox="1">
            <a:spLocks noGrp="1"/>
          </p:cNvSpPr>
          <p:nvPr>
            <p:ph type="title"/>
          </p:nvPr>
        </p:nvSpPr>
        <p:spPr>
          <a:xfrm>
            <a:off x="457200" y="277803"/>
            <a:ext cx="8229600" cy="868200"/>
          </a:xfrm>
          <a:prstGeom prst="rect">
            <a:avLst/>
          </a:prstGeom>
          <a:solidFill>
            <a:srgbClr val="CC0000"/>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000"/>
              <a:buFont typeface="Century Schoolbook"/>
              <a:buNone/>
            </a:pPr>
            <a:r>
              <a:rPr lang="en-US" sz="4000" cap="small">
                <a:solidFill>
                  <a:srgbClr val="FFFFFF"/>
                </a:solidFill>
                <a:latin typeface="Arial"/>
                <a:ea typeface="Arial"/>
                <a:cs typeface="Arial"/>
                <a:sym typeface="Arial"/>
              </a:rPr>
              <a:t>Weight Gain During Pregnancy</a:t>
            </a:r>
            <a:endParaRPr sz="4000">
              <a:solidFill>
                <a:srgbClr val="FFFFFF"/>
              </a:solidFill>
              <a:latin typeface="Arial"/>
              <a:ea typeface="Arial"/>
              <a:cs typeface="Arial"/>
              <a:sym typeface="Arial"/>
            </a:endParaRPr>
          </a:p>
        </p:txBody>
      </p:sp>
      <p:sp>
        <p:nvSpPr>
          <p:cNvPr id="222" name="Google Shape;222;p43"/>
          <p:cNvSpPr txBox="1">
            <a:spLocks noGrp="1"/>
          </p:cNvSpPr>
          <p:nvPr>
            <p:ph type="body" idx="1"/>
          </p:nvPr>
        </p:nvSpPr>
        <p:spPr>
          <a:xfrm>
            <a:off x="457200" y="1386500"/>
            <a:ext cx="4871100" cy="5087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Healthy Pregnancy- gain </a:t>
            </a:r>
            <a:r>
              <a:rPr lang="en-US" sz="2400">
                <a:latin typeface="Arial"/>
                <a:ea typeface="Arial"/>
                <a:cs typeface="Arial"/>
                <a:sym typeface="Arial"/>
              </a:rPr>
              <a:t>25</a:t>
            </a:r>
            <a:r>
              <a:rPr lang="en-US" sz="2400" i="0" u="none">
                <a:solidFill>
                  <a:schemeClr val="dk1"/>
                </a:solidFill>
                <a:latin typeface="Arial"/>
                <a:ea typeface="Arial"/>
                <a:cs typeface="Arial"/>
                <a:sym typeface="Arial"/>
              </a:rPr>
              <a:t> to 3</a:t>
            </a:r>
            <a:r>
              <a:rPr lang="en-US" sz="2400">
                <a:latin typeface="Arial"/>
                <a:ea typeface="Arial"/>
                <a:cs typeface="Arial"/>
                <a:sym typeface="Arial"/>
              </a:rPr>
              <a:t>5</a:t>
            </a:r>
            <a:r>
              <a:rPr lang="en-US" sz="2400" i="0" u="none">
                <a:solidFill>
                  <a:schemeClr val="dk1"/>
                </a:solidFill>
                <a:latin typeface="Arial"/>
                <a:ea typeface="Arial"/>
                <a:cs typeface="Arial"/>
                <a:sym typeface="Arial"/>
              </a:rPr>
              <a:t> lbs </a:t>
            </a:r>
            <a:r>
              <a:rPr lang="en-US" sz="2400">
                <a:latin typeface="Arial"/>
                <a:ea typeface="Arial"/>
                <a:cs typeface="Arial"/>
                <a:sym typeface="Arial"/>
              </a:rPr>
              <a:t>i</a:t>
            </a:r>
            <a:r>
              <a:rPr lang="en-US" sz="2400" i="0" u="none">
                <a:solidFill>
                  <a:schemeClr val="dk1"/>
                </a:solidFill>
                <a:latin typeface="Arial"/>
                <a:ea typeface="Arial"/>
                <a:cs typeface="Arial"/>
                <a:sym typeface="Arial"/>
              </a:rPr>
              <a:t>f normal weight</a:t>
            </a:r>
            <a:endParaRPr>
              <a:latin typeface="Arial"/>
              <a:ea typeface="Arial"/>
              <a:cs typeface="Arial"/>
              <a:sym typeface="Arial"/>
            </a:endParaRPr>
          </a:p>
          <a:p>
            <a:pPr marL="457200" marR="0" lvl="0" indent="-381000" algn="l" rtl="0">
              <a:lnSpc>
                <a:spcPct val="100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Recommended weight gain:</a:t>
            </a:r>
            <a:endParaRPr>
              <a:latin typeface="Arial"/>
              <a:ea typeface="Arial"/>
              <a:cs typeface="Arial"/>
              <a:sym typeface="Arial"/>
            </a:endParaRPr>
          </a:p>
          <a:p>
            <a:pPr marL="914400" marR="0" lvl="1" indent="-361950" algn="l" rtl="0">
              <a:lnSpc>
                <a:spcPct val="100000"/>
              </a:lnSpc>
              <a:spcBef>
                <a:spcPts val="0"/>
              </a:spcBef>
              <a:spcAft>
                <a:spcPts val="0"/>
              </a:spcAft>
              <a:buClr>
                <a:srgbClr val="6AA84F"/>
              </a:buClr>
              <a:buSzPts val="2100"/>
              <a:buFont typeface="Arial"/>
              <a:buChar char="◆"/>
            </a:pPr>
            <a:r>
              <a:rPr lang="en-US" sz="2100" i="0" u="none" strike="noStrike" cap="none">
                <a:solidFill>
                  <a:schemeClr val="dk1"/>
                </a:solidFill>
                <a:latin typeface="Arial"/>
                <a:ea typeface="Arial"/>
                <a:cs typeface="Arial"/>
                <a:sym typeface="Arial"/>
              </a:rPr>
              <a:t>Months 1</a:t>
            </a:r>
            <a:r>
              <a:rPr lang="en-US" sz="2100" i="0" u="none" strike="noStrike" cap="none" baseline="30000">
                <a:solidFill>
                  <a:schemeClr val="dk1"/>
                </a:solidFill>
                <a:latin typeface="Arial"/>
                <a:ea typeface="Arial"/>
                <a:cs typeface="Arial"/>
                <a:sym typeface="Arial"/>
              </a:rPr>
              <a:t>st</a:t>
            </a:r>
            <a:r>
              <a:rPr lang="en-US" sz="2100" i="0" u="none" strike="noStrike" cap="none">
                <a:solidFill>
                  <a:schemeClr val="dk1"/>
                </a:solidFill>
                <a:latin typeface="Arial"/>
                <a:ea typeface="Arial"/>
                <a:cs typeface="Arial"/>
                <a:sym typeface="Arial"/>
              </a:rPr>
              <a:t> – 3</a:t>
            </a:r>
            <a:r>
              <a:rPr lang="en-US" sz="2100" i="0" u="none" strike="noStrike" cap="none" baseline="30000">
                <a:solidFill>
                  <a:schemeClr val="dk1"/>
                </a:solidFill>
                <a:latin typeface="Arial"/>
                <a:ea typeface="Arial"/>
                <a:cs typeface="Arial"/>
                <a:sym typeface="Arial"/>
              </a:rPr>
              <a:t>rd</a:t>
            </a:r>
            <a:r>
              <a:rPr lang="en-US" sz="2100" i="0" u="none" strike="noStrike" cap="none">
                <a:solidFill>
                  <a:schemeClr val="dk1"/>
                </a:solidFill>
                <a:latin typeface="Arial"/>
                <a:ea typeface="Arial"/>
                <a:cs typeface="Arial"/>
                <a:sym typeface="Arial"/>
              </a:rPr>
              <a:t>: one pound per month</a:t>
            </a:r>
            <a:endParaRPr>
              <a:latin typeface="Arial"/>
              <a:ea typeface="Arial"/>
              <a:cs typeface="Arial"/>
              <a:sym typeface="Arial"/>
            </a:endParaRPr>
          </a:p>
          <a:p>
            <a:pPr marL="914400" marR="0" lvl="1" indent="-361950" algn="l" rtl="0">
              <a:lnSpc>
                <a:spcPct val="100000"/>
              </a:lnSpc>
              <a:spcBef>
                <a:spcPts val="0"/>
              </a:spcBef>
              <a:spcAft>
                <a:spcPts val="0"/>
              </a:spcAft>
              <a:buClr>
                <a:srgbClr val="6AA84F"/>
              </a:buClr>
              <a:buSzPts val="2100"/>
              <a:buFont typeface="Arial"/>
              <a:buChar char="◆"/>
            </a:pPr>
            <a:r>
              <a:rPr lang="en-US" sz="2100" i="0" u="none" strike="noStrike" cap="none">
                <a:solidFill>
                  <a:schemeClr val="dk1"/>
                </a:solidFill>
                <a:latin typeface="Arial"/>
                <a:ea typeface="Arial"/>
                <a:cs typeface="Arial"/>
                <a:sym typeface="Arial"/>
              </a:rPr>
              <a:t>Months 4</a:t>
            </a:r>
            <a:r>
              <a:rPr lang="en-US" sz="2100" i="0" u="none" strike="noStrike" cap="none" baseline="30000">
                <a:solidFill>
                  <a:schemeClr val="dk1"/>
                </a:solidFill>
                <a:latin typeface="Arial"/>
                <a:ea typeface="Arial"/>
                <a:cs typeface="Arial"/>
                <a:sym typeface="Arial"/>
              </a:rPr>
              <a:t>th</a:t>
            </a:r>
            <a:r>
              <a:rPr lang="en-US" sz="2100" i="0" u="none" strike="noStrike" cap="none">
                <a:solidFill>
                  <a:schemeClr val="dk1"/>
                </a:solidFill>
                <a:latin typeface="Arial"/>
                <a:ea typeface="Arial"/>
                <a:cs typeface="Arial"/>
                <a:sym typeface="Arial"/>
              </a:rPr>
              <a:t> – 9</a:t>
            </a:r>
            <a:r>
              <a:rPr lang="en-US" sz="2100" i="0" u="none" strike="noStrike" cap="none" baseline="30000">
                <a:solidFill>
                  <a:schemeClr val="dk1"/>
                </a:solidFill>
                <a:latin typeface="Arial"/>
                <a:ea typeface="Arial"/>
                <a:cs typeface="Arial"/>
                <a:sym typeface="Arial"/>
              </a:rPr>
              <a:t>th</a:t>
            </a:r>
            <a:r>
              <a:rPr lang="en-US" sz="2100" i="0" u="none" strike="noStrike" cap="none">
                <a:solidFill>
                  <a:schemeClr val="dk1"/>
                </a:solidFill>
                <a:latin typeface="Arial"/>
                <a:ea typeface="Arial"/>
                <a:cs typeface="Arial"/>
                <a:sym typeface="Arial"/>
              </a:rPr>
              <a:t>:  three to four pounds per month</a:t>
            </a:r>
            <a:endParaRPr>
              <a:latin typeface="Arial"/>
              <a:ea typeface="Arial"/>
              <a:cs typeface="Arial"/>
              <a:sym typeface="Arial"/>
            </a:endParaRPr>
          </a:p>
          <a:p>
            <a:pPr marL="457200" marR="0" lvl="0" indent="-381000" algn="l" rtl="0">
              <a:lnSpc>
                <a:spcPct val="100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Gaining too little weight = increase risk of fetal death or premature birth.</a:t>
            </a:r>
            <a:endParaRPr>
              <a:latin typeface="Arial"/>
              <a:ea typeface="Arial"/>
              <a:cs typeface="Arial"/>
              <a:sym typeface="Arial"/>
            </a:endParaRPr>
          </a:p>
          <a:p>
            <a:pPr marL="457200" marR="0" lvl="0" indent="-381000" algn="l" rtl="0">
              <a:lnSpc>
                <a:spcPct val="100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Gaining too much weight = added stress on the mother’s body and increase risk of complications.</a:t>
            </a:r>
            <a:endParaRPr>
              <a:latin typeface="Arial"/>
              <a:ea typeface="Arial"/>
              <a:cs typeface="Arial"/>
              <a:sym typeface="Arial"/>
            </a:endParaRPr>
          </a:p>
        </p:txBody>
      </p:sp>
      <p:pic>
        <p:nvPicPr>
          <p:cNvPr id="223" name="Google Shape;223;p43"/>
          <p:cNvPicPr preferRelativeResize="0"/>
          <p:nvPr/>
        </p:nvPicPr>
        <p:blipFill>
          <a:blip r:embed="rId3">
            <a:alphaModFix/>
          </a:blip>
          <a:stretch>
            <a:fillRect/>
          </a:stretch>
        </p:blipFill>
        <p:spPr>
          <a:xfrm>
            <a:off x="5645269" y="1600200"/>
            <a:ext cx="3238306" cy="4873700"/>
          </a:xfrm>
          <a:prstGeom prst="rect">
            <a:avLst/>
          </a:prstGeom>
          <a:noFill/>
          <a:ln>
            <a:noFill/>
          </a:ln>
        </p:spPr>
      </p:pic>
      <p:sp>
        <p:nvSpPr>
          <p:cNvPr id="224" name="Google Shape;224;p43"/>
          <p:cNvSpPr txBox="1">
            <a:spLocks noGrp="1"/>
          </p:cNvSpPr>
          <p:nvPr>
            <p:ph type="sldNum" idx="12"/>
          </p:nvPr>
        </p:nvSpPr>
        <p:spPr>
          <a:xfrm>
            <a:off x="6553200" y="6248400"/>
            <a:ext cx="2133600" cy="4572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000"/>
              <a:buFont typeface="Verdana"/>
              <a:buNone/>
            </a:pPr>
            <a:fld id="{00000000-1234-1234-1234-123412341234}" type="slidenum">
              <a:rPr lang="en-US"/>
              <a:t>4</a:t>
            </a:fld>
            <a:endParaRPr>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4"/>
          <p:cNvSpPr txBox="1">
            <a:spLocks noGrp="1"/>
          </p:cNvSpPr>
          <p:nvPr>
            <p:ph type="title"/>
          </p:nvPr>
        </p:nvSpPr>
        <p:spPr>
          <a:xfrm>
            <a:off x="457200" y="274627"/>
            <a:ext cx="8229600" cy="9729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Weight Gain During Pregnancy</a:t>
            </a:r>
            <a:endParaRPr>
              <a:latin typeface="Arial"/>
              <a:ea typeface="Arial"/>
              <a:cs typeface="Arial"/>
              <a:sym typeface="Arial"/>
            </a:endParaRPr>
          </a:p>
        </p:txBody>
      </p:sp>
      <p:sp>
        <p:nvSpPr>
          <p:cNvPr id="231" name="Google Shape;231;p44"/>
          <p:cNvSpPr txBox="1">
            <a:spLocks noGrp="1"/>
          </p:cNvSpPr>
          <p:nvPr>
            <p:ph type="body" idx="1"/>
          </p:nvPr>
        </p:nvSpPr>
        <p:spPr>
          <a:xfrm>
            <a:off x="176350" y="1404250"/>
            <a:ext cx="4663500" cy="54537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15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Weight gain depends on many factors: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Rate of weight gain</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Maternal age</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Appetite</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Pre-pregnancy body mass index</a:t>
            </a:r>
            <a:endParaRPr>
              <a:latin typeface="Arial"/>
              <a:ea typeface="Arial"/>
              <a:cs typeface="Arial"/>
              <a:sym typeface="Arial"/>
            </a:endParaRPr>
          </a:p>
          <a:p>
            <a:pPr marL="457200" marR="0" lvl="0" indent="-368300" algn="l" rtl="0">
              <a:lnSpc>
                <a:spcPct val="115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Where the weight goes?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Baby-7.5 lbs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Breast growth- 2lbs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Maternal stores- 7lbs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Placenta 1.5 lbs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Uterus growth- 2lbs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Amniotic fluid- 2 lbs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Blood – 4 lbs</a:t>
            </a:r>
            <a:endParaRPr>
              <a:latin typeface="Arial"/>
              <a:ea typeface="Arial"/>
              <a:cs typeface="Arial"/>
              <a:sym typeface="Arial"/>
            </a:endParaRPr>
          </a:p>
          <a:p>
            <a:pPr marL="914400" marR="0" lvl="1" indent="-349250" algn="l" rtl="0">
              <a:lnSpc>
                <a:spcPct val="115000"/>
              </a:lnSpc>
              <a:spcBef>
                <a:spcPts val="0"/>
              </a:spcBef>
              <a:spcAft>
                <a:spcPts val="0"/>
              </a:spcAft>
              <a:buClr>
                <a:srgbClr val="6AA84F"/>
              </a:buClr>
              <a:buSzPts val="1900"/>
              <a:buFont typeface="Arial"/>
              <a:buChar char="◆"/>
            </a:pPr>
            <a:r>
              <a:rPr lang="en-US" sz="1900" i="0" u="none" strike="noStrike" cap="none">
                <a:solidFill>
                  <a:schemeClr val="dk1"/>
                </a:solidFill>
                <a:latin typeface="Arial"/>
                <a:ea typeface="Arial"/>
                <a:cs typeface="Arial"/>
                <a:sym typeface="Arial"/>
              </a:rPr>
              <a:t>Body fluids- 4 lbs </a:t>
            </a:r>
            <a:endParaRPr>
              <a:latin typeface="Arial"/>
              <a:ea typeface="Arial"/>
              <a:cs typeface="Arial"/>
              <a:sym typeface="Arial"/>
            </a:endParaRPr>
          </a:p>
          <a:p>
            <a:pPr marL="342900" marR="0" lvl="0" indent="-222250" algn="l" rtl="0">
              <a:spcBef>
                <a:spcPts val="380"/>
              </a:spcBef>
              <a:spcAft>
                <a:spcPts val="1600"/>
              </a:spcAft>
              <a:buClr>
                <a:schemeClr val="dk1"/>
              </a:buClr>
              <a:buSzPts val="1900"/>
              <a:buFont typeface="Arial"/>
              <a:buNone/>
            </a:pPr>
            <a:endParaRPr sz="1900" b="0" i="0" u="none" strike="noStrike" cap="none">
              <a:solidFill>
                <a:schemeClr val="dk1"/>
              </a:solidFill>
              <a:latin typeface="Calibri"/>
              <a:ea typeface="Calibri"/>
              <a:cs typeface="Calibri"/>
              <a:sym typeface="Calibri"/>
            </a:endParaRPr>
          </a:p>
        </p:txBody>
      </p:sp>
      <p:pic>
        <p:nvPicPr>
          <p:cNvPr id="232" name="Google Shape;232;p44"/>
          <p:cNvPicPr preferRelativeResize="0">
            <a:picLocks noGrp="1"/>
          </p:cNvPicPr>
          <p:nvPr>
            <p:ph type="body" idx="2"/>
          </p:nvPr>
        </p:nvPicPr>
        <p:blipFill rotWithShape="1">
          <a:blip r:embed="rId3">
            <a:alphaModFix/>
          </a:blip>
          <a:srcRect/>
          <a:stretch/>
        </p:blipFill>
        <p:spPr>
          <a:xfrm>
            <a:off x="4961700" y="1639400"/>
            <a:ext cx="4038600" cy="4526100"/>
          </a:xfrm>
          <a:prstGeom prst="rect">
            <a:avLst/>
          </a:prstGeom>
          <a:noFill/>
          <a:ln>
            <a:noFill/>
          </a:ln>
        </p:spPr>
      </p:pic>
      <p:sp>
        <p:nvSpPr>
          <p:cNvPr id="233" name="Google Shape;233;p44"/>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5</a:t>
            </a:fld>
            <a:endParaRPr sz="1000">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45"/>
          <p:cNvPicPr preferRelativeResize="0"/>
          <p:nvPr/>
        </p:nvPicPr>
        <p:blipFill rotWithShape="1">
          <a:blip r:embed="rId3">
            <a:alphaModFix/>
          </a:blip>
          <a:srcRect/>
          <a:stretch/>
        </p:blipFill>
        <p:spPr>
          <a:xfrm>
            <a:off x="1100425" y="4245825"/>
            <a:ext cx="3654900" cy="2275200"/>
          </a:xfrm>
          <a:prstGeom prst="rect">
            <a:avLst/>
          </a:prstGeom>
          <a:noFill/>
          <a:ln>
            <a:noFill/>
          </a:ln>
        </p:spPr>
      </p:pic>
      <p:sp>
        <p:nvSpPr>
          <p:cNvPr id="240" name="Google Shape;240;p45"/>
          <p:cNvSpPr txBox="1">
            <a:spLocks noGrp="1"/>
          </p:cNvSpPr>
          <p:nvPr>
            <p:ph type="title"/>
          </p:nvPr>
        </p:nvSpPr>
        <p:spPr>
          <a:xfrm>
            <a:off x="211375" y="274625"/>
            <a:ext cx="8633400" cy="11430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b="0" i="0" u="none" strike="noStrike" cap="none">
                <a:latin typeface="Calibri"/>
                <a:ea typeface="Calibri"/>
                <a:cs typeface="Calibri"/>
                <a:sym typeface="Calibri"/>
              </a:rPr>
              <a:t>Effects of </a:t>
            </a:r>
            <a:r>
              <a:rPr lang="en-US"/>
              <a:t>underweight &amp; overweight</a:t>
            </a:r>
            <a:endParaRPr/>
          </a:p>
        </p:txBody>
      </p:sp>
      <p:sp>
        <p:nvSpPr>
          <p:cNvPr id="241" name="Google Shape;241;p45"/>
          <p:cNvSpPr txBox="1">
            <a:spLocks noGrp="1"/>
          </p:cNvSpPr>
          <p:nvPr>
            <p:ph type="body" idx="1"/>
          </p:nvPr>
        </p:nvSpPr>
        <p:spPr>
          <a:xfrm>
            <a:off x="294600" y="1600200"/>
            <a:ext cx="4353600" cy="45261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1155CC"/>
              </a:buClr>
              <a:buSzPts val="2400"/>
              <a:buFont typeface="Arial"/>
              <a:buChar char="➔"/>
            </a:pPr>
            <a:r>
              <a:rPr lang="en-US" sz="2400" i="0" u="none">
                <a:solidFill>
                  <a:schemeClr val="dk1"/>
                </a:solidFill>
                <a:latin typeface="Arial"/>
                <a:ea typeface="Arial"/>
                <a:cs typeface="Arial"/>
                <a:sym typeface="Arial"/>
              </a:rPr>
              <a:t>Underweight (BMI &lt;18.5)</a:t>
            </a:r>
            <a:endParaRPr sz="2400">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Increased risk of preterm delivery</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Low birth weight baby</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Iron deficiency anemia</a:t>
            </a:r>
            <a:endParaRPr>
              <a:latin typeface="Arial"/>
              <a:ea typeface="Arial"/>
              <a:cs typeface="Arial"/>
              <a:sym typeface="Arial"/>
            </a:endParaRPr>
          </a:p>
          <a:p>
            <a:pPr marL="914400" marR="0" lvl="1" indent="-381000" algn="l" rtl="0">
              <a:lnSpc>
                <a:spcPct val="115000"/>
              </a:lnSpc>
              <a:spcBef>
                <a:spcPts val="0"/>
              </a:spcBef>
              <a:spcAft>
                <a:spcPts val="0"/>
              </a:spcAft>
              <a:buClr>
                <a:srgbClr val="6AA84F"/>
              </a:buClr>
              <a:buSzPts val="2400"/>
              <a:buFont typeface="Arial"/>
              <a:buChar char="◆"/>
            </a:pPr>
            <a:r>
              <a:rPr lang="en-US" i="0" u="none" strike="noStrike" cap="none">
                <a:solidFill>
                  <a:schemeClr val="dk1"/>
                </a:solidFill>
                <a:latin typeface="Arial"/>
                <a:ea typeface="Arial"/>
                <a:cs typeface="Arial"/>
                <a:sym typeface="Arial"/>
              </a:rPr>
              <a:t>Nutritional requirements low</a:t>
            </a:r>
            <a:endParaRPr>
              <a:latin typeface="Arial"/>
              <a:ea typeface="Arial"/>
              <a:cs typeface="Arial"/>
              <a:sym typeface="Arial"/>
            </a:endParaRPr>
          </a:p>
        </p:txBody>
      </p:sp>
      <p:sp>
        <p:nvSpPr>
          <p:cNvPr id="242" name="Google Shape;242;p45"/>
          <p:cNvSpPr txBox="1">
            <a:spLocks noGrp="1"/>
          </p:cNvSpPr>
          <p:nvPr>
            <p:ph type="body" idx="2"/>
          </p:nvPr>
        </p:nvSpPr>
        <p:spPr>
          <a:xfrm>
            <a:off x="4648200" y="1600200"/>
            <a:ext cx="4196700" cy="51213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15000"/>
              </a:lnSpc>
              <a:spcBef>
                <a:spcPts val="0"/>
              </a:spcBef>
              <a:spcAft>
                <a:spcPts val="0"/>
              </a:spcAft>
              <a:buClr>
                <a:srgbClr val="1155CC"/>
              </a:buClr>
              <a:buSzPts val="2600"/>
              <a:buFont typeface="Arial"/>
              <a:buChar char="➔"/>
            </a:pPr>
            <a:r>
              <a:rPr lang="en-US" sz="2600" i="0" u="none">
                <a:solidFill>
                  <a:schemeClr val="dk1"/>
                </a:solidFill>
                <a:latin typeface="Arial"/>
                <a:ea typeface="Arial"/>
                <a:cs typeface="Arial"/>
                <a:sym typeface="Arial"/>
              </a:rPr>
              <a:t>Overweight (BMI ≥25)</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Gestational diabetes</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Gestational hypertension</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C-Section Delivery</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Birth defects (neural tube defects)</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Fetal death or miscarriage</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Postpartum effects (hemorrhage, wound infection, depression)</a:t>
            </a:r>
            <a:endParaRPr>
              <a:latin typeface="Arial"/>
              <a:ea typeface="Arial"/>
              <a:cs typeface="Arial"/>
              <a:sym typeface="Arial"/>
            </a:endParaRPr>
          </a:p>
          <a:p>
            <a:pPr marL="914400" marR="0" lvl="1" indent="-368300" algn="l" rtl="0">
              <a:lnSpc>
                <a:spcPct val="115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Increase chance of childhood obesity</a:t>
            </a:r>
            <a:endParaRPr>
              <a:latin typeface="Arial"/>
              <a:ea typeface="Arial"/>
              <a:cs typeface="Arial"/>
              <a:sym typeface="Arial"/>
            </a:endParaRPr>
          </a:p>
        </p:txBody>
      </p:sp>
      <p:sp>
        <p:nvSpPr>
          <p:cNvPr id="243" name="Google Shape;243;p4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6</a:t>
            </a:fld>
            <a:endParaRPr sz="1000">
              <a:solidFill>
                <a:schemeClr val="dk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6"/>
          <p:cNvSpPr txBox="1">
            <a:spLocks noGrp="1"/>
          </p:cNvSpPr>
          <p:nvPr>
            <p:ph type="title"/>
          </p:nvPr>
        </p:nvSpPr>
        <p:spPr>
          <a:xfrm>
            <a:off x="457200" y="384250"/>
            <a:ext cx="8229600" cy="9552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400" i="0" u="none" strike="noStrike" cap="none">
                <a:latin typeface="Arial"/>
                <a:ea typeface="Arial"/>
                <a:cs typeface="Arial"/>
                <a:sym typeface="Arial"/>
              </a:rPr>
              <a:t>Weight Gain During Pregnancy</a:t>
            </a:r>
            <a:endParaRPr>
              <a:latin typeface="Arial"/>
              <a:ea typeface="Arial"/>
              <a:cs typeface="Arial"/>
              <a:sym typeface="Arial"/>
            </a:endParaRPr>
          </a:p>
        </p:txBody>
      </p:sp>
      <p:sp>
        <p:nvSpPr>
          <p:cNvPr id="249" name="Google Shape;249;p46"/>
          <p:cNvSpPr txBox="1">
            <a:spLocks noGrp="1"/>
          </p:cNvSpPr>
          <p:nvPr>
            <p:ph type="body" idx="1"/>
          </p:nvPr>
        </p:nvSpPr>
        <p:spPr>
          <a:xfrm>
            <a:off x="457200" y="1600200"/>
            <a:ext cx="4038600" cy="48762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1155CC"/>
              </a:buClr>
              <a:buSzPts val="2800"/>
              <a:buFont typeface="Arial"/>
              <a:buChar char="➔"/>
            </a:pPr>
            <a:r>
              <a:rPr lang="en-US" sz="2800" i="0" u="none">
                <a:solidFill>
                  <a:schemeClr val="dk1"/>
                </a:solidFill>
                <a:latin typeface="Arial"/>
                <a:ea typeface="Arial"/>
                <a:cs typeface="Arial"/>
                <a:sym typeface="Arial"/>
              </a:rPr>
              <a:t>Weight should be gained gradually</a:t>
            </a:r>
            <a:endParaRPr>
              <a:latin typeface="Arial"/>
              <a:ea typeface="Arial"/>
              <a:cs typeface="Arial"/>
              <a:sym typeface="Arial"/>
            </a:endParaRPr>
          </a:p>
          <a:p>
            <a:pPr marL="914400" marR="0" lvl="1" indent="-381000" algn="l" rtl="0">
              <a:lnSpc>
                <a:spcPct val="100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First trimester</a:t>
            </a:r>
            <a:endParaRPr>
              <a:latin typeface="Arial"/>
              <a:ea typeface="Arial"/>
              <a:cs typeface="Arial"/>
              <a:sym typeface="Arial"/>
            </a:endParaRPr>
          </a:p>
          <a:p>
            <a:pPr marL="1371600" marR="0" lvl="2" indent="-355600" algn="l" rtl="0">
              <a:lnSpc>
                <a:spcPct val="100000"/>
              </a:lnSpc>
              <a:spcBef>
                <a:spcPts val="0"/>
              </a:spcBef>
              <a:spcAft>
                <a:spcPts val="0"/>
              </a:spcAft>
              <a:buClr>
                <a:srgbClr val="FF9900"/>
              </a:buClr>
              <a:buSzPts val="2000"/>
              <a:buFont typeface="Arial"/>
              <a:buChar char="●"/>
            </a:pPr>
            <a:r>
              <a:rPr lang="en-US" sz="2000" i="0" u="none" strike="noStrike" cap="none">
                <a:solidFill>
                  <a:schemeClr val="dk1"/>
                </a:solidFill>
                <a:latin typeface="Arial"/>
                <a:ea typeface="Arial"/>
                <a:cs typeface="Arial"/>
                <a:sym typeface="Arial"/>
              </a:rPr>
              <a:t>1-4 lbs total during the first 3 months</a:t>
            </a:r>
            <a:endParaRPr>
              <a:latin typeface="Arial"/>
              <a:ea typeface="Arial"/>
              <a:cs typeface="Arial"/>
              <a:sym typeface="Arial"/>
            </a:endParaRPr>
          </a:p>
          <a:p>
            <a:pPr marL="914400" marR="0" lvl="1" indent="-381000" algn="l" rtl="0">
              <a:lnSpc>
                <a:spcPct val="100000"/>
              </a:lnSpc>
              <a:spcBef>
                <a:spcPts val="0"/>
              </a:spcBef>
              <a:spcAft>
                <a:spcPts val="0"/>
              </a:spcAft>
              <a:buClr>
                <a:srgbClr val="6AA84F"/>
              </a:buClr>
              <a:buSzPts val="2400"/>
              <a:buFont typeface="Arial"/>
              <a:buChar char="◆"/>
            </a:pPr>
            <a:r>
              <a:rPr lang="en-US" sz="2400" i="0" u="none" strike="noStrike" cap="none">
                <a:solidFill>
                  <a:schemeClr val="dk1"/>
                </a:solidFill>
                <a:latin typeface="Arial"/>
                <a:ea typeface="Arial"/>
                <a:cs typeface="Arial"/>
                <a:sym typeface="Arial"/>
              </a:rPr>
              <a:t>Second &amp; Third Trimester</a:t>
            </a:r>
            <a:endParaRPr>
              <a:latin typeface="Arial"/>
              <a:ea typeface="Arial"/>
              <a:cs typeface="Arial"/>
              <a:sym typeface="Arial"/>
            </a:endParaRPr>
          </a:p>
          <a:p>
            <a:pPr marL="1371600" marR="0" lvl="2" indent="-355600" algn="l" rtl="0">
              <a:lnSpc>
                <a:spcPct val="100000"/>
              </a:lnSpc>
              <a:spcBef>
                <a:spcPts val="0"/>
              </a:spcBef>
              <a:spcAft>
                <a:spcPts val="0"/>
              </a:spcAft>
              <a:buClr>
                <a:srgbClr val="FF9900"/>
              </a:buClr>
              <a:buSzPts val="2000"/>
              <a:buFont typeface="Arial"/>
              <a:buChar char="●"/>
            </a:pPr>
            <a:r>
              <a:rPr lang="en-US" sz="2000" i="0" u="none" strike="noStrike" cap="none">
                <a:solidFill>
                  <a:schemeClr val="dk1"/>
                </a:solidFill>
                <a:latin typeface="Arial"/>
                <a:ea typeface="Arial"/>
                <a:cs typeface="Arial"/>
                <a:sym typeface="Arial"/>
              </a:rPr>
              <a:t>2 to 4 pounds per month during the 4</a:t>
            </a:r>
            <a:r>
              <a:rPr lang="en-US" sz="2000" i="0" u="none" strike="noStrike" cap="none" baseline="30000">
                <a:solidFill>
                  <a:schemeClr val="dk1"/>
                </a:solidFill>
                <a:latin typeface="Arial"/>
                <a:ea typeface="Arial"/>
                <a:cs typeface="Arial"/>
                <a:sym typeface="Arial"/>
              </a:rPr>
              <a:t>th</a:t>
            </a:r>
            <a:r>
              <a:rPr lang="en-US" sz="2000" i="0" u="none" strike="noStrike" cap="none">
                <a:solidFill>
                  <a:schemeClr val="dk1"/>
                </a:solidFill>
                <a:latin typeface="Arial"/>
                <a:ea typeface="Arial"/>
                <a:cs typeface="Arial"/>
                <a:sym typeface="Arial"/>
              </a:rPr>
              <a:t> to 9</a:t>
            </a:r>
            <a:r>
              <a:rPr lang="en-US" sz="2000" i="0" u="none" strike="noStrike" cap="none" baseline="30000">
                <a:solidFill>
                  <a:schemeClr val="dk1"/>
                </a:solidFill>
                <a:latin typeface="Arial"/>
                <a:ea typeface="Arial"/>
                <a:cs typeface="Arial"/>
                <a:sym typeface="Arial"/>
              </a:rPr>
              <a:t>th</a:t>
            </a:r>
            <a:r>
              <a:rPr lang="en-US" sz="2000" i="0" u="none" strike="noStrike" cap="none">
                <a:solidFill>
                  <a:schemeClr val="dk1"/>
                </a:solidFill>
                <a:latin typeface="Arial"/>
                <a:ea typeface="Arial"/>
                <a:cs typeface="Arial"/>
                <a:sym typeface="Arial"/>
              </a:rPr>
              <a:t> months</a:t>
            </a:r>
            <a:endParaRPr>
              <a:latin typeface="Arial"/>
              <a:ea typeface="Arial"/>
              <a:cs typeface="Arial"/>
              <a:sym typeface="Arial"/>
            </a:endParaRPr>
          </a:p>
          <a:p>
            <a:pPr marL="457200" marR="0" lvl="0" indent="-406400" algn="l" rtl="0">
              <a:lnSpc>
                <a:spcPct val="100000"/>
              </a:lnSpc>
              <a:spcBef>
                <a:spcPts val="0"/>
              </a:spcBef>
              <a:spcAft>
                <a:spcPts val="0"/>
              </a:spcAft>
              <a:buClr>
                <a:srgbClr val="1155CC"/>
              </a:buClr>
              <a:buSzPts val="2800"/>
              <a:buFont typeface="Arial"/>
              <a:buChar char="➔"/>
            </a:pPr>
            <a:r>
              <a:rPr lang="en-US" sz="2800" i="0" u="none">
                <a:solidFill>
                  <a:schemeClr val="dk1"/>
                </a:solidFill>
                <a:latin typeface="Arial"/>
                <a:ea typeface="Arial"/>
                <a:cs typeface="Arial"/>
                <a:sym typeface="Arial"/>
              </a:rPr>
              <a:t>Most weight gained in last three months</a:t>
            </a:r>
            <a:endParaRPr>
              <a:latin typeface="Arial"/>
              <a:ea typeface="Arial"/>
              <a:cs typeface="Arial"/>
              <a:sym typeface="Arial"/>
            </a:endParaRPr>
          </a:p>
          <a:p>
            <a:pPr marL="0" marR="0" lvl="0" indent="0" algn="l" rtl="0">
              <a:lnSpc>
                <a:spcPct val="100000"/>
              </a:lnSpc>
              <a:spcBef>
                <a:spcPts val="560"/>
              </a:spcBef>
              <a:spcAft>
                <a:spcPts val="0"/>
              </a:spcAft>
              <a:buNone/>
            </a:pPr>
            <a:endParaRPr/>
          </a:p>
        </p:txBody>
      </p:sp>
      <p:sp>
        <p:nvSpPr>
          <p:cNvPr id="250" name="Google Shape;250;p46"/>
          <p:cNvSpPr txBox="1">
            <a:spLocks noGrp="1"/>
          </p:cNvSpPr>
          <p:nvPr>
            <p:ph type="body" idx="2"/>
          </p:nvPr>
        </p:nvSpPr>
        <p:spPr>
          <a:xfrm>
            <a:off x="4907250" y="1417625"/>
            <a:ext cx="4038600" cy="3899700"/>
          </a:xfrm>
          <a:prstGeom prst="rect">
            <a:avLst/>
          </a:prstGeom>
        </p:spPr>
        <p:txBody>
          <a:bodyPr spcFirstLastPara="1" wrap="square" lIns="91425" tIns="91425" rIns="91425" bIns="91425" anchor="t" anchorCtr="0">
            <a:noAutofit/>
          </a:bodyPr>
          <a:lstStyle/>
          <a:p>
            <a:pPr marL="457200" lvl="0" indent="-406400" algn="l" rtl="0">
              <a:lnSpc>
                <a:spcPct val="100000"/>
              </a:lnSpc>
              <a:spcBef>
                <a:spcPts val="560"/>
              </a:spcBef>
              <a:spcAft>
                <a:spcPts val="0"/>
              </a:spcAft>
              <a:buClr>
                <a:srgbClr val="1155CC"/>
              </a:buClr>
              <a:buSzPts val="2800"/>
              <a:buFont typeface="Arial"/>
              <a:buChar char="➔"/>
            </a:pPr>
            <a:r>
              <a:rPr lang="en-US">
                <a:latin typeface="Arial"/>
                <a:ea typeface="Arial"/>
                <a:cs typeface="Arial"/>
                <a:sym typeface="Arial"/>
              </a:rPr>
              <a:t>Avoid weight loss during pregnancy even if obese</a:t>
            </a:r>
            <a:endParaRPr>
              <a:latin typeface="Arial"/>
              <a:ea typeface="Arial"/>
              <a:cs typeface="Arial"/>
              <a:sym typeface="Arial"/>
            </a:endParaRPr>
          </a:p>
          <a:p>
            <a:pPr marL="457200" lvl="0" indent="-406400" algn="l" rtl="0">
              <a:lnSpc>
                <a:spcPct val="100000"/>
              </a:lnSpc>
              <a:spcBef>
                <a:spcPts val="0"/>
              </a:spcBef>
              <a:spcAft>
                <a:spcPts val="0"/>
              </a:spcAft>
              <a:buClr>
                <a:srgbClr val="1155CC"/>
              </a:buClr>
              <a:buSzPts val="2800"/>
              <a:buFont typeface="Arial"/>
              <a:buChar char="➔"/>
            </a:pPr>
            <a:r>
              <a:rPr lang="en-US">
                <a:latin typeface="Arial"/>
                <a:ea typeface="Arial"/>
                <a:cs typeface="Arial"/>
                <a:sym typeface="Arial"/>
              </a:rPr>
              <a:t> Weight gain during the 2</a:t>
            </a:r>
            <a:r>
              <a:rPr lang="en-US" baseline="30000">
                <a:latin typeface="Arial"/>
                <a:ea typeface="Arial"/>
                <a:cs typeface="Arial"/>
                <a:sym typeface="Arial"/>
              </a:rPr>
              <a:t>nd</a:t>
            </a:r>
            <a:r>
              <a:rPr lang="en-US">
                <a:latin typeface="Arial"/>
                <a:ea typeface="Arial"/>
                <a:cs typeface="Arial"/>
                <a:sym typeface="Arial"/>
              </a:rPr>
              <a:t> trimester predicts birth weight</a:t>
            </a:r>
            <a:endParaRPr>
              <a:latin typeface="Arial"/>
              <a:ea typeface="Arial"/>
              <a:cs typeface="Arial"/>
              <a:sym typeface="Arial"/>
            </a:endParaRPr>
          </a:p>
          <a:p>
            <a:pPr marL="457200" lvl="0" indent="-406400" algn="l" rtl="0">
              <a:lnSpc>
                <a:spcPct val="100000"/>
              </a:lnSpc>
              <a:spcBef>
                <a:spcPts val="0"/>
              </a:spcBef>
              <a:spcAft>
                <a:spcPts val="0"/>
              </a:spcAft>
              <a:buClr>
                <a:srgbClr val="1155CC"/>
              </a:buClr>
              <a:buSzPts val="2800"/>
              <a:buFont typeface="Arial"/>
              <a:buChar char="➔"/>
            </a:pPr>
            <a:r>
              <a:rPr lang="en-US">
                <a:latin typeface="Arial"/>
                <a:ea typeface="Arial"/>
                <a:cs typeface="Arial"/>
                <a:sym typeface="Arial"/>
              </a:rPr>
              <a:t>Seek proper weight before pregnancy </a:t>
            </a:r>
            <a:endParaRPr>
              <a:latin typeface="Arial"/>
              <a:ea typeface="Arial"/>
              <a:cs typeface="Arial"/>
              <a:sym typeface="Arial"/>
            </a:endParaRPr>
          </a:p>
          <a:p>
            <a:pPr marL="342900" lvl="0" indent="-165100" algn="l" rtl="0">
              <a:spcBef>
                <a:spcPts val="560"/>
              </a:spcBef>
              <a:spcAft>
                <a:spcPts val="1600"/>
              </a:spcAft>
              <a:buNone/>
            </a:pPr>
            <a:endParaRPr/>
          </a:p>
        </p:txBody>
      </p:sp>
      <p:sp>
        <p:nvSpPr>
          <p:cNvPr id="251" name="Google Shape;251;p46"/>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7</a:t>
            </a:fld>
            <a:endParaRPr sz="1000">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p:nvPr/>
        </p:nvSpPr>
        <p:spPr>
          <a:xfrm>
            <a:off x="295775" y="418925"/>
            <a:ext cx="8503200" cy="8385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47"/>
          <p:cNvSpPr txBox="1">
            <a:spLocks noGrp="1"/>
          </p:cNvSpPr>
          <p:nvPr>
            <p:ph type="ctrTitle"/>
          </p:nvPr>
        </p:nvSpPr>
        <p:spPr>
          <a:xfrm>
            <a:off x="452375" y="418925"/>
            <a:ext cx="6912300" cy="838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US" sz="4400" i="0" u="none" strike="noStrike" cap="none">
                <a:solidFill>
                  <a:srgbClr val="FFFFFF"/>
                </a:solidFill>
                <a:latin typeface="Arial"/>
                <a:ea typeface="Arial"/>
                <a:cs typeface="Arial"/>
                <a:sym typeface="Arial"/>
              </a:rPr>
              <a:t>Eating Healthy</a:t>
            </a:r>
            <a:endParaRPr sz="4400" i="0" u="none" strike="noStrike" cap="none">
              <a:solidFill>
                <a:srgbClr val="FFFFFF"/>
              </a:solidFill>
              <a:latin typeface="Arial"/>
              <a:ea typeface="Arial"/>
              <a:cs typeface="Arial"/>
              <a:sym typeface="Arial"/>
            </a:endParaRPr>
          </a:p>
        </p:txBody>
      </p:sp>
      <p:pic>
        <p:nvPicPr>
          <p:cNvPr id="258" name="Google Shape;258;p47"/>
          <p:cNvPicPr preferRelativeResize="0"/>
          <p:nvPr/>
        </p:nvPicPr>
        <p:blipFill rotWithShape="1">
          <a:blip r:embed="rId3">
            <a:alphaModFix/>
          </a:blip>
          <a:srcRect/>
          <a:stretch/>
        </p:blipFill>
        <p:spPr>
          <a:xfrm>
            <a:off x="4667950" y="2448025"/>
            <a:ext cx="4407225" cy="2996900"/>
          </a:xfrm>
          <a:prstGeom prst="rect">
            <a:avLst/>
          </a:prstGeom>
          <a:noFill/>
          <a:ln>
            <a:noFill/>
          </a:ln>
        </p:spPr>
      </p:pic>
      <p:sp>
        <p:nvSpPr>
          <p:cNvPr id="259" name="Google Shape;259;p47"/>
          <p:cNvSpPr txBox="1"/>
          <p:nvPr/>
        </p:nvSpPr>
        <p:spPr>
          <a:xfrm>
            <a:off x="4" y="6488668"/>
            <a:ext cx="1967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A5A5A5"/>
                </a:solidFill>
                <a:latin typeface="Calibri"/>
                <a:ea typeface="Calibri"/>
                <a:cs typeface="Calibri"/>
                <a:sym typeface="Calibri"/>
              </a:rPr>
              <a:t>weteachfacs.com</a:t>
            </a:r>
            <a:endParaRPr sz="1800">
              <a:solidFill>
                <a:srgbClr val="A5A5A5"/>
              </a:solidFill>
              <a:latin typeface="Calibri"/>
              <a:ea typeface="Calibri"/>
              <a:cs typeface="Calibri"/>
              <a:sym typeface="Calibri"/>
            </a:endParaRPr>
          </a:p>
        </p:txBody>
      </p:sp>
      <p:sp>
        <p:nvSpPr>
          <p:cNvPr id="260" name="Google Shape;260;p47"/>
          <p:cNvSpPr/>
          <p:nvPr/>
        </p:nvSpPr>
        <p:spPr>
          <a:xfrm>
            <a:off x="295775" y="1431175"/>
            <a:ext cx="4572000" cy="553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Baby needs calories and nutrients </a:t>
            </a:r>
            <a:endParaRPr sz="1800">
              <a:solidFill>
                <a:srgbClr val="000000"/>
              </a:solidFill>
              <a:latin typeface="Arial"/>
              <a:ea typeface="Arial"/>
              <a:cs typeface="Arial"/>
              <a:sym typeface="Arial"/>
            </a:endParaRPr>
          </a:p>
          <a:p>
            <a:pPr marL="457200" marR="0" lvl="0" indent="-342900" algn="l" rtl="0">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to build heart, lungs, brain and skeleton.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Arial"/>
                <a:ea typeface="Arial"/>
                <a:cs typeface="Arial"/>
                <a:sym typeface="Arial"/>
              </a:rPr>
              <a:t>You are not eating for two, </a:t>
            </a:r>
            <a:endParaRPr sz="1800">
              <a:solidFill>
                <a:srgbClr val="000000"/>
              </a:solidFill>
              <a:latin typeface="Arial"/>
              <a:ea typeface="Arial"/>
              <a:cs typeface="Arial"/>
              <a:sym typeface="Arial"/>
            </a:endParaRPr>
          </a:p>
          <a:p>
            <a:pPr marL="457200" marR="0" lvl="0" indent="-342900" algn="l" rtl="0">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but you are sharing what you normally eat with your baby.</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Make time for breakfast.</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snacks with no nutrients; soda, coffee, chips, cakes and cookies.</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Avoid fruit juice loaded with sugar. Eat fresh fruit instead.</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Eat smaller portions several times per day.</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Arial"/>
                <a:ea typeface="Arial"/>
                <a:cs typeface="Arial"/>
                <a:sym typeface="Arial"/>
              </a:rPr>
              <a:t>Good choices at fast food restaurants include:</a:t>
            </a:r>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Grilled chicken, not fried</a:t>
            </a:r>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Baked potato, not French fries</a:t>
            </a:r>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Salad or fruit, not cookies</a:t>
            </a:r>
            <a:endParaRPr/>
          </a:p>
          <a:p>
            <a:pPr marL="457200" marR="0" lvl="0" indent="-342900" algn="l" rtl="0">
              <a:spcBef>
                <a:spcPts val="0"/>
              </a:spcBef>
              <a:spcAft>
                <a:spcPts val="0"/>
              </a:spcAft>
              <a:buClr>
                <a:srgbClr val="1155CC"/>
              </a:buClr>
              <a:buSzPts val="1800"/>
              <a:buFont typeface="Arial"/>
              <a:buChar char="➔"/>
            </a:pPr>
            <a:r>
              <a:rPr lang="en-US" sz="1800">
                <a:solidFill>
                  <a:srgbClr val="000000"/>
                </a:solidFill>
                <a:latin typeface="Arial"/>
                <a:ea typeface="Arial"/>
                <a:cs typeface="Arial"/>
                <a:sym typeface="Arial"/>
              </a:rPr>
              <a:t>Milk or low fat yogurt, not milk shakes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457200" y="274637"/>
            <a:ext cx="8229600" cy="11430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US" sz="4000" i="0" u="none" strike="noStrike" cap="none">
                <a:latin typeface="Arial"/>
                <a:ea typeface="Arial"/>
                <a:cs typeface="Arial"/>
                <a:sym typeface="Arial"/>
              </a:rPr>
              <a:t>Dietary Guidelines for Non-Pregnant Individuals</a:t>
            </a:r>
            <a:endParaRPr>
              <a:latin typeface="Arial"/>
              <a:ea typeface="Arial"/>
              <a:cs typeface="Arial"/>
              <a:sym typeface="Arial"/>
            </a:endParaRPr>
          </a:p>
        </p:txBody>
      </p:sp>
      <p:sp>
        <p:nvSpPr>
          <p:cNvPr id="266" name="Google Shape;266;p48"/>
          <p:cNvSpPr txBox="1">
            <a:spLocks noGrp="1"/>
          </p:cNvSpPr>
          <p:nvPr>
            <p:ph type="body" idx="1"/>
          </p:nvPr>
        </p:nvSpPr>
        <p:spPr>
          <a:xfrm>
            <a:off x="457200" y="1562750"/>
            <a:ext cx="3590100" cy="49095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00000"/>
              </a:lnSpc>
              <a:spcBef>
                <a:spcPts val="40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Based on 2,000 calorie diet</a:t>
            </a:r>
            <a:endParaRPr sz="2200">
              <a:latin typeface="Arial"/>
              <a:ea typeface="Arial"/>
              <a:cs typeface="Arial"/>
              <a:sym typeface="Arial"/>
            </a:endParaRPr>
          </a:p>
          <a:p>
            <a:pPr marL="457200" marR="0" lvl="0" indent="-368300" algn="l" rtl="0">
              <a:lnSpc>
                <a:spcPct val="100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Fruit Group</a:t>
            </a:r>
            <a:endParaRPr sz="2200">
              <a:latin typeface="Arial"/>
              <a:ea typeface="Arial"/>
              <a:cs typeface="Arial"/>
              <a:sym typeface="Arial"/>
            </a:endParaRPr>
          </a:p>
          <a:p>
            <a:pPr marL="914400" marR="0" lvl="1" indent="-368300" algn="l" rtl="0">
              <a:lnSpc>
                <a:spcPct val="10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2 cups (4 servings)</a:t>
            </a:r>
            <a:endParaRPr sz="2200">
              <a:latin typeface="Arial"/>
              <a:ea typeface="Arial"/>
              <a:cs typeface="Arial"/>
              <a:sym typeface="Arial"/>
            </a:endParaRPr>
          </a:p>
          <a:p>
            <a:pPr marL="457200" marR="0" lvl="0" indent="-368300" algn="l" rtl="0">
              <a:lnSpc>
                <a:spcPct val="100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Vegetable Group </a:t>
            </a:r>
            <a:endParaRPr sz="2200">
              <a:latin typeface="Arial"/>
              <a:ea typeface="Arial"/>
              <a:cs typeface="Arial"/>
              <a:sym typeface="Arial"/>
            </a:endParaRPr>
          </a:p>
          <a:p>
            <a:pPr marL="914400" marR="0" lvl="1" indent="-368300" algn="l" rtl="0">
              <a:lnSpc>
                <a:spcPct val="10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2.5 cups (5 servings)</a:t>
            </a:r>
            <a:endParaRPr sz="2200">
              <a:latin typeface="Arial"/>
              <a:ea typeface="Arial"/>
              <a:cs typeface="Arial"/>
              <a:sym typeface="Arial"/>
            </a:endParaRPr>
          </a:p>
          <a:p>
            <a:pPr marL="457200" marR="0" lvl="0" indent="-368300" algn="l" rtl="0">
              <a:lnSpc>
                <a:spcPct val="100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Grain Group</a:t>
            </a:r>
            <a:endParaRPr sz="2200">
              <a:latin typeface="Arial"/>
              <a:ea typeface="Arial"/>
              <a:cs typeface="Arial"/>
              <a:sym typeface="Arial"/>
            </a:endParaRPr>
          </a:p>
          <a:p>
            <a:pPr marL="914400" marR="0" lvl="1" indent="-368300" algn="l" rtl="0">
              <a:lnSpc>
                <a:spcPct val="10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6 ounces</a:t>
            </a:r>
            <a:endParaRPr sz="2200">
              <a:latin typeface="Arial"/>
              <a:ea typeface="Arial"/>
              <a:cs typeface="Arial"/>
              <a:sym typeface="Arial"/>
            </a:endParaRPr>
          </a:p>
          <a:p>
            <a:pPr marL="457200" marR="0" lvl="0" indent="-368300" algn="l" rtl="0">
              <a:lnSpc>
                <a:spcPct val="100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Meat and Beans Group</a:t>
            </a:r>
            <a:endParaRPr sz="2200">
              <a:latin typeface="Arial"/>
              <a:ea typeface="Arial"/>
              <a:cs typeface="Arial"/>
              <a:sym typeface="Arial"/>
            </a:endParaRPr>
          </a:p>
          <a:p>
            <a:pPr marL="914400" marR="0" lvl="1" indent="-368300" algn="l" rtl="0">
              <a:lnSpc>
                <a:spcPct val="10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5.5 ounces</a:t>
            </a:r>
            <a:endParaRPr sz="2200">
              <a:latin typeface="Arial"/>
              <a:ea typeface="Arial"/>
              <a:cs typeface="Arial"/>
              <a:sym typeface="Arial"/>
            </a:endParaRPr>
          </a:p>
          <a:p>
            <a:pPr marL="457200" marR="0" lvl="0" indent="-368300" algn="l" rtl="0">
              <a:lnSpc>
                <a:spcPct val="100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Milk Group</a:t>
            </a:r>
            <a:endParaRPr sz="2200">
              <a:latin typeface="Arial"/>
              <a:ea typeface="Arial"/>
              <a:cs typeface="Arial"/>
              <a:sym typeface="Arial"/>
            </a:endParaRPr>
          </a:p>
          <a:p>
            <a:pPr marL="914400" marR="0" lvl="1" indent="-368300" algn="l" rtl="0">
              <a:lnSpc>
                <a:spcPct val="10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3 cups</a:t>
            </a:r>
            <a:endParaRPr sz="2200">
              <a:latin typeface="Arial"/>
              <a:ea typeface="Arial"/>
              <a:cs typeface="Arial"/>
              <a:sym typeface="Arial"/>
            </a:endParaRPr>
          </a:p>
          <a:p>
            <a:pPr marL="457200" marR="0" lvl="0" indent="-368300" algn="l" rtl="0">
              <a:lnSpc>
                <a:spcPct val="80000"/>
              </a:lnSpc>
              <a:spcBef>
                <a:spcPts val="0"/>
              </a:spcBef>
              <a:spcAft>
                <a:spcPts val="0"/>
              </a:spcAft>
              <a:buClr>
                <a:srgbClr val="1155CC"/>
              </a:buClr>
              <a:buSzPts val="2200"/>
              <a:buFont typeface="Arial"/>
              <a:buChar char="➔"/>
            </a:pPr>
            <a:r>
              <a:rPr lang="en-US" sz="2200" i="0" u="none">
                <a:solidFill>
                  <a:schemeClr val="dk1"/>
                </a:solidFill>
                <a:latin typeface="Arial"/>
                <a:ea typeface="Arial"/>
                <a:cs typeface="Arial"/>
                <a:sym typeface="Arial"/>
              </a:rPr>
              <a:t>Oils</a:t>
            </a:r>
            <a:endParaRPr sz="2200">
              <a:latin typeface="Arial"/>
              <a:ea typeface="Arial"/>
              <a:cs typeface="Arial"/>
              <a:sym typeface="Arial"/>
            </a:endParaRPr>
          </a:p>
          <a:p>
            <a:pPr marL="914400" marR="0" lvl="1" indent="-368300" algn="l" rtl="0">
              <a:lnSpc>
                <a:spcPct val="80000"/>
              </a:lnSpc>
              <a:spcBef>
                <a:spcPts val="0"/>
              </a:spcBef>
              <a:spcAft>
                <a:spcPts val="0"/>
              </a:spcAft>
              <a:buClr>
                <a:srgbClr val="6AA84F"/>
              </a:buClr>
              <a:buSzPts val="2200"/>
              <a:buFont typeface="Arial"/>
              <a:buChar char="◆"/>
            </a:pPr>
            <a:r>
              <a:rPr lang="en-US" sz="2200" i="0" u="none" strike="noStrike" cap="none">
                <a:solidFill>
                  <a:schemeClr val="dk1"/>
                </a:solidFill>
                <a:latin typeface="Arial"/>
                <a:ea typeface="Arial"/>
                <a:cs typeface="Arial"/>
                <a:sym typeface="Arial"/>
              </a:rPr>
              <a:t>24 grams (6tsp)</a:t>
            </a:r>
            <a:endParaRPr sz="2200">
              <a:latin typeface="Arial"/>
              <a:ea typeface="Arial"/>
              <a:cs typeface="Arial"/>
              <a:sym typeface="Arial"/>
            </a:endParaRPr>
          </a:p>
        </p:txBody>
      </p:sp>
      <p:pic>
        <p:nvPicPr>
          <p:cNvPr id="267" name="Google Shape;267;p48"/>
          <p:cNvPicPr preferRelativeResize="0"/>
          <p:nvPr/>
        </p:nvPicPr>
        <p:blipFill>
          <a:blip r:embed="rId3">
            <a:alphaModFix/>
          </a:blip>
          <a:stretch>
            <a:fillRect/>
          </a:stretch>
        </p:blipFill>
        <p:spPr>
          <a:xfrm>
            <a:off x="4175950" y="1910875"/>
            <a:ext cx="4802025" cy="4148624"/>
          </a:xfrm>
          <a:prstGeom prst="rect">
            <a:avLst/>
          </a:prstGeom>
          <a:noFill/>
          <a:ln>
            <a:noFill/>
          </a:ln>
        </p:spPr>
      </p:pic>
      <p:sp>
        <p:nvSpPr>
          <p:cNvPr id="268" name="Google Shape;268;p4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898989"/>
              </a:buClr>
              <a:buFont typeface="Calibri"/>
              <a:buNone/>
            </a:pPr>
            <a:fld id="{00000000-1234-1234-1234-123412341234}" type="slidenum">
              <a:rPr lang="en-US"/>
              <a:t>9</a:t>
            </a:fld>
            <a:endParaRPr sz="1000">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6072</Words>
  <Application>Microsoft Office PowerPoint</Application>
  <PresentationFormat>On-screen Show (4:3)</PresentationFormat>
  <Paragraphs>461</Paragraphs>
  <Slides>38</Slides>
  <Notes>38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Verdana</vt:lpstr>
      <vt:lpstr>Noto Sans Symbols</vt:lpstr>
      <vt:lpstr>Arial</vt:lpstr>
      <vt:lpstr>Calibri</vt:lpstr>
      <vt:lpstr>Garamond</vt:lpstr>
      <vt:lpstr>Century Schoolbook</vt:lpstr>
      <vt:lpstr>Simple Light</vt:lpstr>
      <vt:lpstr>Office Theme</vt:lpstr>
      <vt:lpstr>Simple Light</vt:lpstr>
      <vt:lpstr> Prenatal Nutrition</vt:lpstr>
      <vt:lpstr>Why is This Relevant to Me?</vt:lpstr>
      <vt:lpstr>The History of Pregnancy Weight</vt:lpstr>
      <vt:lpstr>Weight Gain During Pregnancy</vt:lpstr>
      <vt:lpstr>Weight Gain During Pregnancy</vt:lpstr>
      <vt:lpstr>Effects of underweight &amp; overweight</vt:lpstr>
      <vt:lpstr>Weight Gain During Pregnancy</vt:lpstr>
      <vt:lpstr>Eating Healthy</vt:lpstr>
      <vt:lpstr>Dietary Guidelines for Non-Pregnant Individuals</vt:lpstr>
      <vt:lpstr>Nutrition During Pregnancy</vt:lpstr>
      <vt:lpstr>How much is that increase?</vt:lpstr>
      <vt:lpstr>Nutrition During Pregnancy</vt:lpstr>
      <vt:lpstr>Foods to Avoid During Pregnancy</vt:lpstr>
      <vt:lpstr>Potential Pathogen/Food Safety</vt:lpstr>
      <vt:lpstr>Mercury</vt:lpstr>
      <vt:lpstr>PICA</vt:lpstr>
      <vt:lpstr>Nutrition And Pregnant Teens</vt:lpstr>
      <vt:lpstr>Special Diets- Lactose Intolerant</vt:lpstr>
      <vt:lpstr>Supplementation</vt:lpstr>
      <vt:lpstr>Nutrients In Pregnancy</vt:lpstr>
      <vt:lpstr>Nutrients In Pregnancy</vt:lpstr>
      <vt:lpstr>Iron</vt:lpstr>
      <vt:lpstr>Omega 3-Fatty Acids/DHA</vt:lpstr>
      <vt:lpstr>Calcium &amp; Vitamin D</vt:lpstr>
      <vt:lpstr>Folic Acid also known as Folate</vt:lpstr>
      <vt:lpstr>Folic Acid Fortification and Neural Birth Defects</vt:lpstr>
      <vt:lpstr>Folate</vt:lpstr>
      <vt:lpstr>Folate</vt:lpstr>
      <vt:lpstr>Folate</vt:lpstr>
      <vt:lpstr>Folate</vt:lpstr>
      <vt:lpstr>Folate</vt:lpstr>
      <vt:lpstr>Folate</vt:lpstr>
      <vt:lpstr>Folate</vt:lpstr>
      <vt:lpstr>Folate</vt:lpstr>
      <vt:lpstr>Folate</vt:lpstr>
      <vt:lpstr>Folate</vt:lpstr>
      <vt:lpstr>PowerPoint Presentation</vt:lpstr>
      <vt:lpstr>Dietary Guidelines for Pregnant Individuals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Prenatal Nutrition</dc:title>
  <cp:lastModifiedBy>cf_hickman</cp:lastModifiedBy>
  <cp:revision>1</cp:revision>
  <dcterms:modified xsi:type="dcterms:W3CDTF">2019-04-03T15:07:52Z</dcterms:modified>
</cp:coreProperties>
</file>